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425" r:id="rId3"/>
    <p:sldId id="438" r:id="rId4"/>
    <p:sldId id="468" r:id="rId5"/>
    <p:sldId id="460" r:id="rId6"/>
    <p:sldId id="462" r:id="rId7"/>
    <p:sldId id="463" r:id="rId8"/>
    <p:sldId id="464" r:id="rId9"/>
    <p:sldId id="465" r:id="rId10"/>
    <p:sldId id="466" r:id="rId11"/>
    <p:sldId id="467" r:id="rId12"/>
    <p:sldId id="424" r:id="rId13"/>
    <p:sldId id="469" r:id="rId14"/>
    <p:sldId id="480" r:id="rId15"/>
    <p:sldId id="482" r:id="rId16"/>
    <p:sldId id="296" r:id="rId17"/>
    <p:sldId id="471" r:id="rId18"/>
    <p:sldId id="472" r:id="rId19"/>
    <p:sldId id="473" r:id="rId20"/>
    <p:sldId id="474" r:id="rId21"/>
    <p:sldId id="475" r:id="rId22"/>
    <p:sldId id="476" r:id="rId23"/>
    <p:sldId id="477" r:id="rId24"/>
    <p:sldId id="481" r:id="rId25"/>
    <p:sldId id="4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629" autoAdjust="0"/>
    <p:restoredTop sz="93505" autoAdjust="0"/>
  </p:normalViewPr>
  <p:slideViewPr>
    <p:cSldViewPr snapToGrid="0">
      <p:cViewPr varScale="1">
        <p:scale>
          <a:sx n="102" d="100"/>
          <a:sy n="102" d="100"/>
        </p:scale>
        <p:origin x="97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E82BD-2C67-4008-B636-F16B5D494941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3F8C2-A7DD-47B7-AC34-DDA2FFBC86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710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https://ezgif.com/maker</a:t>
            </a:r>
          </a:p>
          <a:p>
            <a:endParaRPr lang="en-US" altLang="ko-KR" dirty="0"/>
          </a:p>
          <a:p>
            <a:r>
              <a:rPr lang="en-US" altLang="ko-KR" dirty="0"/>
              <a:t>Dirichlet boundary conditions assume the solution to the variable. </a:t>
            </a:r>
          </a:p>
          <a:p>
            <a:r>
              <a:rPr lang="en-US" altLang="ko-KR" dirty="0"/>
              <a:t>In Neumann boundary conditions, a solution is assumed for the derivative of the variable.</a:t>
            </a:r>
          </a:p>
          <a:p>
            <a:endParaRPr lang="en-US" altLang="ko-KR" dirty="0"/>
          </a:p>
          <a:p>
            <a:r>
              <a:rPr lang="en-US" altLang="ko-KR" dirty="0"/>
              <a:t>https://en.wikipedia.org/wiki/Von_Neumann_stability_analysis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0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287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469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988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089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085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279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789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7F23E-9472-4C06-EDF9-D09C3D1B9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474151-699A-9061-C694-5C529BD51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AC12D-C586-5460-249E-36F5BF763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64418-CF47-3381-2046-A97A4267A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BFF2F-2721-B794-9321-820FC6BA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96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B42C-2378-4416-309D-1A0CF58B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EE7802-4F6D-2FE1-557E-AD8944D98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99407-3AF1-FFAC-FFDD-B754220D8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02243-90A1-99F0-BEF7-5502CF9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68CE7-9B90-C713-8D55-68E64A2EB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661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7E0323-1163-13C6-2E78-112BF5D27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7AB739-A8FE-BABE-74BE-FCCA5ED56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A814D-E3E6-59EC-888E-F46C1E9C3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1B00F-AFE5-B335-B36E-96DC2FCE4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EFA0C-CF1C-EC77-61B8-381BA4DA6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51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E4996-8FA7-8E95-6D80-294A51E7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91689-5EFC-CBF9-C653-7FEF51B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4D97C-150D-2EB3-D1C8-AD64F9A1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CA487-A850-BD71-AFEB-2537D4B00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98E76-7ECC-B5F0-5B2E-5A28D95F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164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5B87-19FF-5760-193E-B9947D7A7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02DB5-8861-EDE2-0538-2DD00DFA9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2D1E0-14DD-D685-18CD-35E9F6497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86032-2D4F-ADF9-6873-C093CD80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315D9-2D99-AAE9-7902-7CE759B4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77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D42D7-0C82-BA10-585B-D786D0920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F74CA-9C9B-C7F5-64CF-82B1D5BC7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8B771-A963-B6CC-3ED5-0F0BAE6F2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37DE4-0D40-6695-1B80-A38BE81F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3FA8-72EE-C8A8-A670-2061789AF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275D1-2E38-4935-6B1F-AC7A62FF1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314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A7B9-7561-507D-A0AC-217215458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2759A-3868-B1BC-84AB-7BF77F901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355695-22FC-C735-ABEA-B07B2D7EB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BFCB5A-574D-567C-A26B-3E1DCD64B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85F4FD-5F92-1137-E272-3316167B02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82DEEB-6410-8C5F-8BEF-B17CC097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B19FB3-8D1E-0731-B15E-407BFD31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30B61-237A-DE50-8AC1-3BA9C8D3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75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6477-A379-275D-0E06-1A0D8280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F13E42-ABC6-B13D-5559-026955492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92CFB-6297-F592-89B7-691B56309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2EBC67-AA85-6350-520B-CD3F2163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699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17073-0D24-E0F5-CD9B-F37DC8420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952CC5-ACE0-545F-F041-EC51B0496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1DB29-19A2-DF29-E32E-DF9C80FA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625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2507A-872D-BED8-0944-7DC21D3E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CA6E6-AA78-4F55-A66A-9B732C372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1A54C6-96FB-8F11-2859-E3EEBCDA5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760FF-AC52-3BA0-E32E-07C8C48B7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9409E-B023-C061-46D9-6F4B574DA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62678-8A44-FC78-AAE6-91BE26E05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152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EA445-F1EF-90A6-4B7A-C55FC06D5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90BE98-6AC2-D182-B5BD-92C3E2ADAB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E986DF-7722-67E9-D241-1050AA2DB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B3045-B6D4-58E1-0B19-2462E0EEC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77089-3038-2AF4-3CAD-0EA4D76C9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4A795-08E6-57E4-DABC-95F31DB51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49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FFC37-CA83-A13F-62D6-FDA2FD9D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14285-8526-3560-13FC-3ED93F311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41EF6-A06A-5F93-8A16-F8F4F2EAF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11E38-EC9C-49D1-B039-CA4190CBCCDF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7120D-64CF-8D1E-75C3-B383B500A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141F9-489B-F2A2-9B7C-848B4E603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BE8E5C4-ED03-486C-931B-E6911B67669A}"/>
              </a:ext>
            </a:extLst>
          </p:cNvPr>
          <p:cNvSpPr/>
          <p:nvPr userDrawn="1"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" name="그룹 10">
            <a:extLst>
              <a:ext uri="{FF2B5EF4-FFF2-40B4-BE49-F238E27FC236}">
                <a16:creationId xmlns:a16="http://schemas.microsoft.com/office/drawing/2014/main" id="{12FC6C1C-FF7C-4702-A72D-CDF3B8AEA43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563" y="6426200"/>
            <a:ext cx="3221037" cy="395288"/>
            <a:chOff x="368856" y="6392632"/>
            <a:chExt cx="3221625" cy="3960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DE1921-852C-4176-8BC6-F21ADEB16E46}"/>
                </a:ext>
              </a:extLst>
            </p:cNvPr>
            <p:cNvSpPr txBox="1"/>
            <p:nvPr/>
          </p:nvSpPr>
          <p:spPr>
            <a:xfrm>
              <a:off x="656888" y="6458829"/>
              <a:ext cx="2933593" cy="2769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4800000"/>
              </a:lightRig>
            </a:scene3d>
            <a:sp3d prstMaterial="powder">
              <a:contourClr>
                <a:schemeClr val="dk1"/>
              </a:contourClr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i="1" dirty="0">
                  <a:solidFill>
                    <a:srgbClr val="FF6600"/>
                  </a:solidFill>
                  <a:latin typeface="Coronet" pitchFamily="66" charset="0"/>
                  <a:ea typeface="HY그래픽B" pitchFamily="18" charset="-127"/>
                  <a:cs typeface="Times New Roman" pitchFamily="18" charset="0"/>
                </a:rPr>
                <a:t> Jeonbuk National University</a:t>
              </a:r>
            </a:p>
          </p:txBody>
        </p:sp>
        <p:pic>
          <p:nvPicPr>
            <p:cNvPr id="10" name="Picture 3" descr="C:\Users\default.default-PC\Desktop\jmh\Procom\학교로고.png">
              <a:extLst>
                <a:ext uri="{FF2B5EF4-FFF2-40B4-BE49-F238E27FC236}">
                  <a16:creationId xmlns:a16="http://schemas.microsoft.com/office/drawing/2014/main" id="{4C124095-6210-4BC5-BA76-26425F1DC1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56" y="6392632"/>
              <a:ext cx="39600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7240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15.gif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7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12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14.gif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6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B93D8-7728-B962-096C-78815735A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71549"/>
            <a:ext cx="9144000" cy="1690506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Aerothermochemistry and Combustion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43A47-89D5-43AA-256C-435E2DF59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3387511"/>
            <a:ext cx="8472055" cy="1073075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DAYS 11 and 12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CA597D0-3FD8-4FD8-AB3F-945A94DEC37C}"/>
              </a:ext>
            </a:extLst>
          </p:cNvPr>
          <p:cNvSpPr txBox="1">
            <a:spLocks/>
          </p:cNvSpPr>
          <p:nvPr/>
        </p:nvSpPr>
        <p:spPr>
          <a:xfrm>
            <a:off x="9002278" y="4589393"/>
            <a:ext cx="2371725" cy="1229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Kumaresh</a:t>
            </a:r>
          </a:p>
          <a:p>
            <a:pPr algn="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2024/06/03</a:t>
            </a:r>
            <a:endParaRPr lang="en-IN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01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368822" cy="655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Convection Equation</a:t>
            </a:r>
          </a:p>
        </p:txBody>
      </p:sp>
      <p:grpSp>
        <p:nvGrpSpPr>
          <p:cNvPr id="49" name="Group 9">
            <a:extLst>
              <a:ext uri="{FF2B5EF4-FFF2-40B4-BE49-F238E27FC236}">
                <a16:creationId xmlns:a16="http://schemas.microsoft.com/office/drawing/2014/main" id="{98639FF3-4CAB-4D3C-835F-74371D3328C6}"/>
              </a:ext>
            </a:extLst>
          </p:cNvPr>
          <p:cNvGrpSpPr/>
          <p:nvPr/>
        </p:nvGrpSpPr>
        <p:grpSpPr>
          <a:xfrm>
            <a:off x="3542599" y="2923073"/>
            <a:ext cx="4521364" cy="591800"/>
            <a:chOff x="3021162" y="2446020"/>
            <a:chExt cx="4521364" cy="591800"/>
          </a:xfrm>
        </p:grpSpPr>
        <p:cxnSp>
          <p:nvCxnSpPr>
            <p:cNvPr id="50" name="Straight Connector 10">
              <a:extLst>
                <a:ext uri="{FF2B5EF4-FFF2-40B4-BE49-F238E27FC236}">
                  <a16:creationId xmlns:a16="http://schemas.microsoft.com/office/drawing/2014/main" id="{B760C1C6-EB42-407B-8812-3ACF7F2D6F4A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11">
              <a:extLst>
                <a:ext uri="{FF2B5EF4-FFF2-40B4-BE49-F238E27FC236}">
                  <a16:creationId xmlns:a16="http://schemas.microsoft.com/office/drawing/2014/main" id="{125F8628-A437-4D02-941B-233368E8F634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12">
              <a:extLst>
                <a:ext uri="{FF2B5EF4-FFF2-40B4-BE49-F238E27FC236}">
                  <a16:creationId xmlns:a16="http://schemas.microsoft.com/office/drawing/2014/main" id="{218FC13A-4076-4E4D-93F2-ADC4CFF67FE8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13">
              <a:extLst>
                <a:ext uri="{FF2B5EF4-FFF2-40B4-BE49-F238E27FC236}">
                  <a16:creationId xmlns:a16="http://schemas.microsoft.com/office/drawing/2014/main" id="{4FBCC4C1-8EED-45C0-931E-0AC33AE2B2D1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14">
              <a:extLst>
                <a:ext uri="{FF2B5EF4-FFF2-40B4-BE49-F238E27FC236}">
                  <a16:creationId xmlns:a16="http://schemas.microsoft.com/office/drawing/2014/main" id="{D3251A4D-B0B6-4B8B-8A8F-DCE68EA28B92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293EC10-4AA4-4FAB-B4A4-8B2EC10A953C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7FCC385-2494-4815-B626-FF1CF25CECCA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FAD2C81-7D66-4939-8791-42B2F64726A0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92CD332-F78B-4640-9FE9-E09F42543A11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145734D-DBD7-49C4-B193-D34E44A877AC}"/>
                  </a:ext>
                </a:extLst>
              </p:cNvPr>
              <p:cNvSpPr txBox="1"/>
              <p:nvPr/>
            </p:nvSpPr>
            <p:spPr>
              <a:xfrm>
                <a:off x="1615644" y="2849642"/>
                <a:ext cx="1392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level: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145734D-DBD7-49C4-B193-D34E44A87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44" y="2849642"/>
                <a:ext cx="1392304" cy="369332"/>
              </a:xfrm>
              <a:prstGeom prst="rect">
                <a:avLst/>
              </a:prstGeom>
              <a:blipFill>
                <a:blip r:embed="rId8"/>
                <a:stretch>
                  <a:fillRect l="-350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8">
            <a:extLst>
              <a:ext uri="{FF2B5EF4-FFF2-40B4-BE49-F238E27FC236}">
                <a16:creationId xmlns:a16="http://schemas.microsoft.com/office/drawing/2014/main" id="{CAB687E4-5E5A-403A-9ABD-403A6E9B7B10}"/>
              </a:ext>
            </a:extLst>
          </p:cNvPr>
          <p:cNvGrpSpPr/>
          <p:nvPr/>
        </p:nvGrpSpPr>
        <p:grpSpPr>
          <a:xfrm>
            <a:off x="1611817" y="1508810"/>
            <a:ext cx="6418958" cy="892552"/>
            <a:chOff x="1611817" y="2200123"/>
            <a:chExt cx="6418958" cy="892552"/>
          </a:xfrm>
        </p:grpSpPr>
        <p:grpSp>
          <p:nvGrpSpPr>
            <p:cNvPr id="61" name="Group 30">
              <a:extLst>
                <a:ext uri="{FF2B5EF4-FFF2-40B4-BE49-F238E27FC236}">
                  <a16:creationId xmlns:a16="http://schemas.microsoft.com/office/drawing/2014/main" id="{394AAC26-CA9C-4D4D-BD03-C7CCE509427E}"/>
                </a:ext>
              </a:extLst>
            </p:cNvPr>
            <p:cNvGrpSpPr/>
            <p:nvPr/>
          </p:nvGrpSpPr>
          <p:grpSpPr>
            <a:xfrm>
              <a:off x="3509411" y="2327139"/>
              <a:ext cx="4521364" cy="765536"/>
              <a:chOff x="3021162" y="2446020"/>
              <a:chExt cx="4521364" cy="765536"/>
            </a:xfrm>
          </p:grpSpPr>
          <p:cxnSp>
            <p:nvCxnSpPr>
              <p:cNvPr id="63" name="Straight Connector 31">
                <a:extLst>
                  <a:ext uri="{FF2B5EF4-FFF2-40B4-BE49-F238E27FC236}">
                    <a16:creationId xmlns:a16="http://schemas.microsoft.com/office/drawing/2014/main" id="{463A2257-1E93-441E-9E56-B1377E64E84F}"/>
                  </a:ext>
                </a:extLst>
              </p:cNvPr>
              <p:cNvCxnSpPr/>
              <p:nvPr/>
            </p:nvCxnSpPr>
            <p:spPr>
              <a:xfrm>
                <a:off x="3392424" y="2514600"/>
                <a:ext cx="3657600" cy="0"/>
              </a:xfrm>
              <a:prstGeom prst="line">
                <a:avLst/>
              </a:prstGeom>
              <a:ln w="28575">
                <a:solidFill>
                  <a:srgbClr val="F513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32">
                <a:extLst>
                  <a:ext uri="{FF2B5EF4-FFF2-40B4-BE49-F238E27FC236}">
                    <a16:creationId xmlns:a16="http://schemas.microsoft.com/office/drawing/2014/main" id="{120EBB08-A7D7-4A82-B97A-4F94C2CB6DFF}"/>
                  </a:ext>
                </a:extLst>
              </p:cNvPr>
              <p:cNvSpPr/>
              <p:nvPr/>
            </p:nvSpPr>
            <p:spPr>
              <a:xfrm>
                <a:off x="3355848" y="2450592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Oval 33">
                <a:extLst>
                  <a:ext uri="{FF2B5EF4-FFF2-40B4-BE49-F238E27FC236}">
                    <a16:creationId xmlns:a16="http://schemas.microsoft.com/office/drawing/2014/main" id="{DC17639E-83CE-4DF6-97A3-27AD288DE6E5}"/>
                  </a:ext>
                </a:extLst>
              </p:cNvPr>
              <p:cNvSpPr/>
              <p:nvPr/>
            </p:nvSpPr>
            <p:spPr>
              <a:xfrm>
                <a:off x="4541520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Oval 34">
                <a:extLst>
                  <a:ext uri="{FF2B5EF4-FFF2-40B4-BE49-F238E27FC236}">
                    <a16:creationId xmlns:a16="http://schemas.microsoft.com/office/drawing/2014/main" id="{B1722394-697F-4034-9AD1-B4B82B1ECCC5}"/>
                  </a:ext>
                </a:extLst>
              </p:cNvPr>
              <p:cNvSpPr/>
              <p:nvPr/>
            </p:nvSpPr>
            <p:spPr>
              <a:xfrm>
                <a:off x="57317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Oval 35">
                <a:extLst>
                  <a:ext uri="{FF2B5EF4-FFF2-40B4-BE49-F238E27FC236}">
                    <a16:creationId xmlns:a16="http://schemas.microsoft.com/office/drawing/2014/main" id="{91947E6F-4FD4-4ADF-8DFA-28BA43AC3EB3}"/>
                  </a:ext>
                </a:extLst>
              </p:cNvPr>
              <p:cNvSpPr/>
              <p:nvPr/>
            </p:nvSpPr>
            <p:spPr>
              <a:xfrm>
                <a:off x="69128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D4986D5A-427F-47A5-8BC9-46C0940603DF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C1F9AC53-9D44-447C-9CED-23EDD4B009CA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1027F8-335C-4698-8B8E-256A9CF28EEA}"/>
                      </a:ext>
                    </a:extLst>
                  </p:cNvPr>
                  <p:cNvSpPr txBox="1"/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1962530-144E-41CA-8E30-5870FE22A3A9}"/>
                      </a:ext>
                    </a:extLst>
                  </p:cNvPr>
                  <p:cNvSpPr txBox="1"/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79399E6-F2D9-4F37-9B36-2CBB4B3BF618}"/>
                    </a:ext>
                  </a:extLst>
                </p:cNvPr>
                <p:cNvSpPr txBox="1"/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level: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71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2" name="Picture 42">
            <a:extLst>
              <a:ext uri="{FF2B5EF4-FFF2-40B4-BE49-F238E27FC236}">
                <a16:creationId xmlns:a16="http://schemas.microsoft.com/office/drawing/2014/main" id="{334E820F-F27D-439F-974F-815F4AD7D2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000" y="3590974"/>
            <a:ext cx="3048000" cy="2286000"/>
          </a:xfrm>
          <a:prstGeom prst="rect">
            <a:avLst/>
          </a:prstGeom>
        </p:spPr>
      </p:pic>
      <p:grpSp>
        <p:nvGrpSpPr>
          <p:cNvPr id="73" name="Group 59">
            <a:extLst>
              <a:ext uri="{FF2B5EF4-FFF2-40B4-BE49-F238E27FC236}">
                <a16:creationId xmlns:a16="http://schemas.microsoft.com/office/drawing/2014/main" id="{9041EFF8-D93B-4822-9070-20223BB5FF05}"/>
              </a:ext>
            </a:extLst>
          </p:cNvPr>
          <p:cNvGrpSpPr/>
          <p:nvPr/>
        </p:nvGrpSpPr>
        <p:grpSpPr>
          <a:xfrm>
            <a:off x="1021675" y="4237365"/>
            <a:ext cx="7311393" cy="1714213"/>
            <a:chOff x="329000" y="4970212"/>
            <a:chExt cx="7311393" cy="17142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D4FA1E9E-2531-4782-B0A6-8CAC3FD24F46}"/>
                    </a:ext>
                  </a:extLst>
                </p:cNvPr>
                <p:cNvSpPr txBox="1"/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44">
              <a:extLst>
                <a:ext uri="{FF2B5EF4-FFF2-40B4-BE49-F238E27FC236}">
                  <a16:creationId xmlns:a16="http://schemas.microsoft.com/office/drawing/2014/main" id="{0A1744CE-858B-4D9F-8865-0FB9D6A5595D}"/>
                </a:ext>
              </a:extLst>
            </p:cNvPr>
            <p:cNvGrpSpPr/>
            <p:nvPr/>
          </p:nvGrpSpPr>
          <p:grpSpPr>
            <a:xfrm>
              <a:off x="2869632" y="4970212"/>
              <a:ext cx="4770761" cy="1714213"/>
              <a:chOff x="7166584" y="4962678"/>
              <a:chExt cx="4770761" cy="1714213"/>
            </a:xfrm>
          </p:grpSpPr>
          <p:cxnSp>
            <p:nvCxnSpPr>
              <p:cNvPr id="76" name="Straight Arrow Connector 45">
                <a:extLst>
                  <a:ext uri="{FF2B5EF4-FFF2-40B4-BE49-F238E27FC236}">
                    <a16:creationId xmlns:a16="http://schemas.microsoft.com/office/drawing/2014/main" id="{11B780D9-EE49-491C-AFFE-079AEC3F0F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6584" y="5513538"/>
                <a:ext cx="569469" cy="290664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236C2626-67C5-4803-80E8-1ABE047115E7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B4D4CA04-7B0A-4D51-B9B9-13237722DB85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13AD882-76BD-51C9-9721-A4E8B8C5CA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Straight Arrow Connector 48">
                <a:extLst>
                  <a:ext uri="{FF2B5EF4-FFF2-40B4-BE49-F238E27FC236}">
                    <a16:creationId xmlns:a16="http://schemas.microsoft.com/office/drawing/2014/main" id="{10BC4745-9851-41E9-980F-BDB8AACFA1E2}"/>
                  </a:ext>
                </a:extLst>
              </p:cNvPr>
              <p:cNvCxnSpPr>
                <a:cxnSpLocks/>
                <a:endCxn id="78" idx="1"/>
              </p:cNvCxnSpPr>
              <p:nvPr/>
            </p:nvCxnSpPr>
            <p:spPr>
              <a:xfrm>
                <a:off x="7199149" y="6072575"/>
                <a:ext cx="573479" cy="212093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134D1E5-6844-4CAA-9F90-94F462DF7325}"/>
                  </a:ext>
                </a:extLst>
              </p:cNvPr>
              <p:cNvSpPr txBox="1"/>
              <p:nvPr/>
            </p:nvSpPr>
            <p:spPr>
              <a:xfrm>
                <a:off x="10024449" y="5063793"/>
                <a:ext cx="191289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Simple forward</a:t>
                </a:r>
              </a:p>
              <a:p>
                <a:r>
                  <a:rPr lang="en-US" dirty="0"/>
                  <a:t>difference scheme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6EE358F-F107-4D6F-811E-7E149FDA4EB6}"/>
                  </a:ext>
                </a:extLst>
              </p:cNvPr>
              <p:cNvSpPr txBox="1"/>
              <p:nvPr/>
            </p:nvSpPr>
            <p:spPr>
              <a:xfrm>
                <a:off x="10045238" y="6072575"/>
                <a:ext cx="1862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513DA"/>
                    </a:solidFill>
                  </a:rPr>
                  <a:t>Central difference</a:t>
                </a:r>
              </a:p>
            </p:txBody>
          </p:sp>
        </p:grpSp>
      </p:grpSp>
      <p:pic>
        <p:nvPicPr>
          <p:cNvPr id="82" name="Picture 4">
            <a:extLst>
              <a:ext uri="{FF2B5EF4-FFF2-40B4-BE49-F238E27FC236}">
                <a16:creationId xmlns:a16="http://schemas.microsoft.com/office/drawing/2014/main" id="{6D021ECB-2155-4443-BD3C-FB2C614C17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924" y="1132042"/>
            <a:ext cx="3048000" cy="2286000"/>
          </a:xfrm>
          <a:prstGeom prst="rect">
            <a:avLst/>
          </a:prstGeom>
        </p:spPr>
      </p:pic>
      <p:cxnSp>
        <p:nvCxnSpPr>
          <p:cNvPr id="83" name="Straight Arrow Connector 5">
            <a:extLst>
              <a:ext uri="{FF2B5EF4-FFF2-40B4-BE49-F238E27FC236}">
                <a16:creationId xmlns:a16="http://schemas.microsoft.com/office/drawing/2014/main" id="{EEFF6C4A-6010-4CD3-8916-8FB64BEDE794}"/>
              </a:ext>
            </a:extLst>
          </p:cNvPr>
          <p:cNvCxnSpPr>
            <a:cxnSpLocks/>
          </p:cNvCxnSpPr>
          <p:nvPr/>
        </p:nvCxnSpPr>
        <p:spPr>
          <a:xfrm flipV="1">
            <a:off x="4014445" y="2332782"/>
            <a:ext cx="780877" cy="516860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6">
            <a:extLst>
              <a:ext uri="{FF2B5EF4-FFF2-40B4-BE49-F238E27FC236}">
                <a16:creationId xmlns:a16="http://schemas.microsoft.com/office/drawing/2014/main" id="{3FEDCF87-A362-411B-BE04-FD3663122858}"/>
              </a:ext>
            </a:extLst>
          </p:cNvPr>
          <p:cNvCxnSpPr>
            <a:cxnSpLocks/>
          </p:cNvCxnSpPr>
          <p:nvPr/>
        </p:nvCxnSpPr>
        <p:spPr>
          <a:xfrm flipH="1" flipV="1">
            <a:off x="5279923" y="2332782"/>
            <a:ext cx="940090" cy="516860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BB70263-421B-4297-9451-4D44BA3155DE}"/>
              </a:ext>
            </a:extLst>
          </p:cNvPr>
          <p:cNvCxnSpPr>
            <a:cxnSpLocks/>
          </p:cNvCxnSpPr>
          <p:nvPr/>
        </p:nvCxnSpPr>
        <p:spPr>
          <a:xfrm flipH="1">
            <a:off x="5259145" y="3656363"/>
            <a:ext cx="1190243" cy="28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CE77A21-F3CE-410F-AC36-3FE831045A44}"/>
              </a:ext>
            </a:extLst>
          </p:cNvPr>
          <p:cNvSpPr txBox="1"/>
          <p:nvPr/>
        </p:nvSpPr>
        <p:spPr>
          <a:xfrm>
            <a:off x="3651291" y="3798334"/>
            <a:ext cx="318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Information from left and right ends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8957A26-17D3-483C-95BF-157616911F93}"/>
              </a:ext>
            </a:extLst>
          </p:cNvPr>
          <p:cNvCxnSpPr>
            <a:cxnSpLocks/>
          </p:cNvCxnSpPr>
          <p:nvPr/>
        </p:nvCxnSpPr>
        <p:spPr>
          <a:xfrm>
            <a:off x="3744200" y="3665996"/>
            <a:ext cx="10972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D71FF18-7372-4EF9-971A-7A3D0F3E2E93}"/>
              </a:ext>
            </a:extLst>
          </p:cNvPr>
          <p:cNvSpPr/>
          <p:nvPr/>
        </p:nvSpPr>
        <p:spPr>
          <a:xfrm>
            <a:off x="2816790" y="4809615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99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368822" cy="655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Convection Equation</a:t>
            </a:r>
          </a:p>
        </p:txBody>
      </p:sp>
      <p:grpSp>
        <p:nvGrpSpPr>
          <p:cNvPr id="89" name="Group 9">
            <a:extLst>
              <a:ext uri="{FF2B5EF4-FFF2-40B4-BE49-F238E27FC236}">
                <a16:creationId xmlns:a16="http://schemas.microsoft.com/office/drawing/2014/main" id="{9ABCF5DA-7585-4D52-B761-8B8D6B960C09}"/>
              </a:ext>
            </a:extLst>
          </p:cNvPr>
          <p:cNvGrpSpPr/>
          <p:nvPr/>
        </p:nvGrpSpPr>
        <p:grpSpPr>
          <a:xfrm>
            <a:off x="3524843" y="2786476"/>
            <a:ext cx="4521364" cy="591800"/>
            <a:chOff x="3021162" y="2446020"/>
            <a:chExt cx="4521364" cy="591800"/>
          </a:xfrm>
        </p:grpSpPr>
        <p:cxnSp>
          <p:nvCxnSpPr>
            <p:cNvPr id="90" name="Straight Connector 10">
              <a:extLst>
                <a:ext uri="{FF2B5EF4-FFF2-40B4-BE49-F238E27FC236}">
                  <a16:creationId xmlns:a16="http://schemas.microsoft.com/office/drawing/2014/main" id="{AB098D11-9380-4430-8BD0-9ABF34063C61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11">
              <a:extLst>
                <a:ext uri="{FF2B5EF4-FFF2-40B4-BE49-F238E27FC236}">
                  <a16:creationId xmlns:a16="http://schemas.microsoft.com/office/drawing/2014/main" id="{E3FA4B06-55BB-435F-99FD-814B8BC00941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12">
              <a:extLst>
                <a:ext uri="{FF2B5EF4-FFF2-40B4-BE49-F238E27FC236}">
                  <a16:creationId xmlns:a16="http://schemas.microsoft.com/office/drawing/2014/main" id="{4DDC3119-A67C-4047-B0B9-F479FF166DEB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13">
              <a:extLst>
                <a:ext uri="{FF2B5EF4-FFF2-40B4-BE49-F238E27FC236}">
                  <a16:creationId xmlns:a16="http://schemas.microsoft.com/office/drawing/2014/main" id="{507F002F-AAF7-4150-B6E2-62E1C80EC11F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14">
              <a:extLst>
                <a:ext uri="{FF2B5EF4-FFF2-40B4-BE49-F238E27FC236}">
                  <a16:creationId xmlns:a16="http://schemas.microsoft.com/office/drawing/2014/main" id="{0AE7574F-8C68-4F4F-97B9-17D6E379D8A6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53B189B9-7A15-43AD-8E71-12154ADF3FBC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DAB87DA-7F4D-4EC9-BF18-D2F1EFCC49FB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DED113D-1F59-4805-BB09-166964412F91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76A188C0-3817-471F-953B-2F49F7F83FDD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EF5DB28-DE0A-4827-8B02-C0457DA92FAE}"/>
                  </a:ext>
                </a:extLst>
              </p:cNvPr>
              <p:cNvSpPr txBox="1"/>
              <p:nvPr/>
            </p:nvSpPr>
            <p:spPr>
              <a:xfrm>
                <a:off x="1597888" y="2713045"/>
                <a:ext cx="1392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level: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EF5DB28-DE0A-4827-8B02-C0457DA92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888" y="2713045"/>
                <a:ext cx="1392304" cy="369332"/>
              </a:xfrm>
              <a:prstGeom prst="rect">
                <a:avLst/>
              </a:prstGeom>
              <a:blipFill>
                <a:blip r:embed="rId8"/>
                <a:stretch>
                  <a:fillRect l="-3493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58">
            <a:extLst>
              <a:ext uri="{FF2B5EF4-FFF2-40B4-BE49-F238E27FC236}">
                <a16:creationId xmlns:a16="http://schemas.microsoft.com/office/drawing/2014/main" id="{C27EA0F5-F550-4BAE-B93E-B0223B5F0928}"/>
              </a:ext>
            </a:extLst>
          </p:cNvPr>
          <p:cNvGrpSpPr/>
          <p:nvPr/>
        </p:nvGrpSpPr>
        <p:grpSpPr>
          <a:xfrm>
            <a:off x="1594061" y="1372213"/>
            <a:ext cx="6418958" cy="892552"/>
            <a:chOff x="1611817" y="2200123"/>
            <a:chExt cx="6418958" cy="892552"/>
          </a:xfrm>
        </p:grpSpPr>
        <p:grpSp>
          <p:nvGrpSpPr>
            <p:cNvPr id="101" name="Group 30">
              <a:extLst>
                <a:ext uri="{FF2B5EF4-FFF2-40B4-BE49-F238E27FC236}">
                  <a16:creationId xmlns:a16="http://schemas.microsoft.com/office/drawing/2014/main" id="{5D690F58-6055-4B64-B710-92853011F5C4}"/>
                </a:ext>
              </a:extLst>
            </p:cNvPr>
            <p:cNvGrpSpPr/>
            <p:nvPr/>
          </p:nvGrpSpPr>
          <p:grpSpPr>
            <a:xfrm>
              <a:off x="3509411" y="2327139"/>
              <a:ext cx="4521364" cy="765536"/>
              <a:chOff x="3021162" y="2446020"/>
              <a:chExt cx="4521364" cy="765536"/>
            </a:xfrm>
          </p:grpSpPr>
          <p:cxnSp>
            <p:nvCxnSpPr>
              <p:cNvPr id="103" name="Straight Connector 31">
                <a:extLst>
                  <a:ext uri="{FF2B5EF4-FFF2-40B4-BE49-F238E27FC236}">
                    <a16:creationId xmlns:a16="http://schemas.microsoft.com/office/drawing/2014/main" id="{7DB41768-3085-4C8B-A579-5755CB40F415}"/>
                  </a:ext>
                </a:extLst>
              </p:cNvPr>
              <p:cNvCxnSpPr/>
              <p:nvPr/>
            </p:nvCxnSpPr>
            <p:spPr>
              <a:xfrm>
                <a:off x="3392424" y="2514600"/>
                <a:ext cx="3657600" cy="0"/>
              </a:xfrm>
              <a:prstGeom prst="line">
                <a:avLst/>
              </a:prstGeom>
              <a:ln w="28575">
                <a:solidFill>
                  <a:srgbClr val="F513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Oval 32">
                <a:extLst>
                  <a:ext uri="{FF2B5EF4-FFF2-40B4-BE49-F238E27FC236}">
                    <a16:creationId xmlns:a16="http://schemas.microsoft.com/office/drawing/2014/main" id="{1D07382A-C26C-4561-9F61-1B2FFF045D86}"/>
                  </a:ext>
                </a:extLst>
              </p:cNvPr>
              <p:cNvSpPr/>
              <p:nvPr/>
            </p:nvSpPr>
            <p:spPr>
              <a:xfrm>
                <a:off x="3355848" y="2450592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Oval 33">
                <a:extLst>
                  <a:ext uri="{FF2B5EF4-FFF2-40B4-BE49-F238E27FC236}">
                    <a16:creationId xmlns:a16="http://schemas.microsoft.com/office/drawing/2014/main" id="{2DD87CB2-0CEC-4944-A2F2-91BCDC801C6C}"/>
                  </a:ext>
                </a:extLst>
              </p:cNvPr>
              <p:cNvSpPr/>
              <p:nvPr/>
            </p:nvSpPr>
            <p:spPr>
              <a:xfrm>
                <a:off x="4541520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Oval 34">
                <a:extLst>
                  <a:ext uri="{FF2B5EF4-FFF2-40B4-BE49-F238E27FC236}">
                    <a16:creationId xmlns:a16="http://schemas.microsoft.com/office/drawing/2014/main" id="{F4E363FF-A5A8-4A90-B0AC-39752ACB4F90}"/>
                  </a:ext>
                </a:extLst>
              </p:cNvPr>
              <p:cNvSpPr/>
              <p:nvPr/>
            </p:nvSpPr>
            <p:spPr>
              <a:xfrm>
                <a:off x="57317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Oval 35">
                <a:extLst>
                  <a:ext uri="{FF2B5EF4-FFF2-40B4-BE49-F238E27FC236}">
                    <a16:creationId xmlns:a16="http://schemas.microsoft.com/office/drawing/2014/main" id="{8B1A3503-01A0-470C-AD9D-3F167DE7CE53}"/>
                  </a:ext>
                </a:extLst>
              </p:cNvPr>
              <p:cNvSpPr/>
              <p:nvPr/>
            </p:nvSpPr>
            <p:spPr>
              <a:xfrm>
                <a:off x="69128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2AEA1ADE-C29D-4D69-A601-61B310008A89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831EF051-D857-49FD-AEF7-91C32D23716C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8F92B3D5-6AED-47FE-A9A0-BB9141AE2CFE}"/>
                      </a:ext>
                    </a:extLst>
                  </p:cNvPr>
                  <p:cNvSpPr txBox="1"/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1EF906B2-EE96-46F5-AAC6-08866E499A5B}"/>
                      </a:ext>
                    </a:extLst>
                  </p:cNvPr>
                  <p:cNvSpPr txBox="1"/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E48853B5-1F34-436E-BFCE-60E98FC526C0}"/>
                    </a:ext>
                  </a:extLst>
                </p:cNvPr>
                <p:cNvSpPr txBox="1"/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level: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71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2" name="Picture 42">
            <a:extLst>
              <a:ext uri="{FF2B5EF4-FFF2-40B4-BE49-F238E27FC236}">
                <a16:creationId xmlns:a16="http://schemas.microsoft.com/office/drawing/2014/main" id="{3523F043-7821-4BBF-92A7-E7206F255D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805" y="2728365"/>
            <a:ext cx="3070206" cy="2302655"/>
          </a:xfrm>
          <a:prstGeom prst="rect">
            <a:avLst/>
          </a:prstGeom>
        </p:spPr>
      </p:pic>
      <p:grpSp>
        <p:nvGrpSpPr>
          <p:cNvPr id="113" name="Group 59">
            <a:extLst>
              <a:ext uri="{FF2B5EF4-FFF2-40B4-BE49-F238E27FC236}">
                <a16:creationId xmlns:a16="http://schemas.microsoft.com/office/drawing/2014/main" id="{A734A730-C5C3-42FC-8083-14BE61F95776}"/>
              </a:ext>
            </a:extLst>
          </p:cNvPr>
          <p:cNvGrpSpPr/>
          <p:nvPr/>
        </p:nvGrpSpPr>
        <p:grpSpPr>
          <a:xfrm>
            <a:off x="388830" y="2230476"/>
            <a:ext cx="7256316" cy="3007682"/>
            <a:chOff x="318097" y="3058386"/>
            <a:chExt cx="7256316" cy="30076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3577842D-3C5F-4260-A841-1501219C6ECB}"/>
                    </a:ext>
                  </a:extLst>
                </p:cNvPr>
                <p:cNvSpPr txBox="1"/>
                <p:nvPr/>
              </p:nvSpPr>
              <p:spPr>
                <a:xfrm>
                  <a:off x="318097" y="5248024"/>
                  <a:ext cx="2587440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97" y="5248024"/>
                  <a:ext cx="2587440" cy="7844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5" name="Group 44">
              <a:extLst>
                <a:ext uri="{FF2B5EF4-FFF2-40B4-BE49-F238E27FC236}">
                  <a16:creationId xmlns:a16="http://schemas.microsoft.com/office/drawing/2014/main" id="{21EC34D9-23D9-43D3-AF82-326721E746E8}"/>
                </a:ext>
              </a:extLst>
            </p:cNvPr>
            <p:cNvGrpSpPr/>
            <p:nvPr/>
          </p:nvGrpSpPr>
          <p:grpSpPr>
            <a:xfrm>
              <a:off x="2904045" y="5281622"/>
              <a:ext cx="4670368" cy="784446"/>
              <a:chOff x="7200997" y="5274088"/>
              <a:chExt cx="4670368" cy="784446"/>
            </a:xfrm>
          </p:grpSpPr>
          <p:cxnSp>
            <p:nvCxnSpPr>
              <p:cNvPr id="119" name="Straight Arrow Connector 45">
                <a:extLst>
                  <a:ext uri="{FF2B5EF4-FFF2-40B4-BE49-F238E27FC236}">
                    <a16:creationId xmlns:a16="http://schemas.microsoft.com/office/drawing/2014/main" id="{DC3B2C70-DA01-47E9-B103-46923FF0EB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00997" y="5646884"/>
                <a:ext cx="538446" cy="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66FEDCD4-EDA4-4636-B8ED-F7FDDD6AF255}"/>
                      </a:ext>
                    </a:extLst>
                  </p:cNvPr>
                  <p:cNvSpPr txBox="1"/>
                  <p:nvPr/>
                </p:nvSpPr>
                <p:spPr>
                  <a:xfrm>
                    <a:off x="7731120" y="5274088"/>
                    <a:ext cx="2152449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1120" y="5274088"/>
                    <a:ext cx="2152449" cy="7844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02C89C9-B9E2-4CE6-A557-4D48F9E5301C}"/>
                  </a:ext>
                </a:extLst>
              </p:cNvPr>
              <p:cNvSpPr txBox="1"/>
              <p:nvPr/>
            </p:nvSpPr>
            <p:spPr>
              <a:xfrm>
                <a:off x="9958469" y="5359855"/>
                <a:ext cx="19128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Simple backward</a:t>
                </a:r>
              </a:p>
              <a:p>
                <a:r>
                  <a:rPr lang="en-US" dirty="0"/>
                  <a:t>difference scheme</a:t>
                </a:r>
              </a:p>
            </p:txBody>
          </p:sp>
        </p:grpSp>
        <p:grpSp>
          <p:nvGrpSpPr>
            <p:cNvPr id="116" name="Group 57">
              <a:extLst>
                <a:ext uri="{FF2B5EF4-FFF2-40B4-BE49-F238E27FC236}">
                  <a16:creationId xmlns:a16="http://schemas.microsoft.com/office/drawing/2014/main" id="{AC54C829-0CA7-4B6D-A3AE-0A374F1581AA}"/>
                </a:ext>
              </a:extLst>
            </p:cNvPr>
            <p:cNvGrpSpPr/>
            <p:nvPr/>
          </p:nvGrpSpPr>
          <p:grpSpPr>
            <a:xfrm>
              <a:off x="4014445" y="3058386"/>
              <a:ext cx="1097184" cy="482569"/>
              <a:chOff x="4014445" y="3058386"/>
              <a:chExt cx="1097184" cy="482569"/>
            </a:xfrm>
          </p:grpSpPr>
          <p:cxnSp>
            <p:nvCxnSpPr>
              <p:cNvPr id="117" name="Straight Arrow Connector 52">
                <a:extLst>
                  <a:ext uri="{FF2B5EF4-FFF2-40B4-BE49-F238E27FC236}">
                    <a16:creationId xmlns:a16="http://schemas.microsoft.com/office/drawing/2014/main" id="{C26F9732-2734-4445-A0E2-3DC5E19684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14445" y="3058386"/>
                <a:ext cx="780877" cy="482569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54">
                <a:extLst>
                  <a:ext uri="{FF2B5EF4-FFF2-40B4-BE49-F238E27FC236}">
                    <a16:creationId xmlns:a16="http://schemas.microsoft.com/office/drawing/2014/main" id="{60D8BE92-3A7B-4A33-998C-078A798460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1629" y="3092675"/>
                <a:ext cx="0" cy="44828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2" name="Picture 5">
            <a:extLst>
              <a:ext uri="{FF2B5EF4-FFF2-40B4-BE49-F238E27FC236}">
                <a16:creationId xmlns:a16="http://schemas.microsoft.com/office/drawing/2014/main" id="{B3A124F5-71A4-44B6-97C4-1E87A04AE43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805" y="365125"/>
            <a:ext cx="3091454" cy="2318590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F078702E-E05D-4197-AA63-EBBDCCE32E8D}"/>
              </a:ext>
            </a:extLst>
          </p:cNvPr>
          <p:cNvSpPr txBox="1"/>
          <p:nvPr/>
        </p:nvSpPr>
        <p:spPr>
          <a:xfrm>
            <a:off x="3614687" y="3695224"/>
            <a:ext cx="2970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Information from left to right end</a:t>
            </a: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8EBF4876-9AA0-410D-8EE1-291754903089}"/>
              </a:ext>
            </a:extLst>
          </p:cNvPr>
          <p:cNvCxnSpPr>
            <a:cxnSpLocks/>
          </p:cNvCxnSpPr>
          <p:nvPr/>
        </p:nvCxnSpPr>
        <p:spPr>
          <a:xfrm>
            <a:off x="3726444" y="3562886"/>
            <a:ext cx="14227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24490DD-6FEB-4B61-BC81-512A5F04FE43}"/>
              </a:ext>
            </a:extLst>
          </p:cNvPr>
          <p:cNvSpPr/>
          <p:nvPr/>
        </p:nvSpPr>
        <p:spPr>
          <a:xfrm>
            <a:off x="2174069" y="4420114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D49B708-49C1-410C-A161-67BBA02F541B}"/>
                  </a:ext>
                </a:extLst>
              </p:cNvPr>
              <p:cNvSpPr txBox="1"/>
              <p:nvPr/>
            </p:nvSpPr>
            <p:spPr>
              <a:xfrm>
                <a:off x="1597017" y="5454580"/>
                <a:ext cx="1136017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𝐶𝐹𝐿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D49B708-49C1-410C-A161-67BBA02F5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017" y="5454580"/>
                <a:ext cx="1136017" cy="612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TextBox 126">
            <a:extLst>
              <a:ext uri="{FF2B5EF4-FFF2-40B4-BE49-F238E27FC236}">
                <a16:creationId xmlns:a16="http://schemas.microsoft.com/office/drawing/2014/main" id="{0EA87BFC-9B0D-4C08-AC7C-2E186FEBFA16}"/>
              </a:ext>
            </a:extLst>
          </p:cNvPr>
          <p:cNvSpPr txBox="1"/>
          <p:nvPr/>
        </p:nvSpPr>
        <p:spPr>
          <a:xfrm>
            <a:off x="388830" y="559834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CFL = 0.1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CD9980-AE86-4AAD-A192-1438A11A2253}"/>
              </a:ext>
            </a:extLst>
          </p:cNvPr>
          <p:cNvSpPr/>
          <p:nvPr/>
        </p:nvSpPr>
        <p:spPr>
          <a:xfrm>
            <a:off x="3038914" y="5476067"/>
            <a:ext cx="8457669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CFL &lt; 1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Numerically stable (conditionally stable based on the condition imposed by CFL) – EXPLICIT method</a:t>
            </a:r>
          </a:p>
          <a:p>
            <a:endParaRPr lang="en-US" altLang="ko-K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CFL &gt; = 1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Numerically unstable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5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5" grpId="0" animBg="1"/>
      <p:bldP spid="126" grpId="0"/>
      <p:bldP spid="127" grpId="0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E77136A-5F46-4CA0-A783-55534C13931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– 2 (Convecti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Equation using OpenFOAM)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6462A5-39EE-4B08-98D8-6F86E399C4C2}"/>
                  </a:ext>
                </a:extLst>
              </p:cNvPr>
              <p:cNvSpPr txBox="1"/>
              <p:nvPr/>
            </p:nvSpPr>
            <p:spPr>
              <a:xfrm>
                <a:off x="10295291" y="651737"/>
                <a:ext cx="1628716" cy="6190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6462A5-39EE-4B08-98D8-6F86E399C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291" y="651737"/>
                <a:ext cx="1628716" cy="619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FBE9C3A-F8A9-4E72-B3D0-C1B634C4BF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26"/>
          <a:stretch/>
        </p:blipFill>
        <p:spPr>
          <a:xfrm>
            <a:off x="954021" y="2328421"/>
            <a:ext cx="7248525" cy="29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56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22F97-EDAB-498F-8AA8-DF2186746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F1234-2773-47B1-B142-ADB1933E3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01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472705"/>
            <a:ext cx="10515600" cy="755650"/>
          </a:xfrm>
        </p:spPr>
        <p:txBody>
          <a:bodyPr>
            <a:normAutofit fontScale="90000"/>
          </a:bodyPr>
          <a:lstStyle/>
          <a:p>
            <a:pPr>
              <a:spcBef>
                <a:spcPts val="1800"/>
              </a:spcBef>
            </a:pPr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combustion tutorials in OpenFOAM and document it</a:t>
            </a:r>
            <a:endParaRPr lang="en-US" altLang="ko-KR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1DF52-3CC1-4136-972C-9D3BC665C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45" y="1335305"/>
            <a:ext cx="8302658" cy="48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40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B8C59-41E2-481F-87E6-C577A1DAD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EADB-C8FD-42CA-B684-A1E249C36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51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472705"/>
            <a:ext cx="10515600" cy="755650"/>
          </a:xfrm>
        </p:spPr>
        <p:txBody>
          <a:bodyPr>
            <a:normAutofit fontScale="90000"/>
          </a:bodyPr>
          <a:lstStyle/>
          <a:p>
            <a:pPr>
              <a:spcBef>
                <a:spcPts val="1800"/>
              </a:spcBef>
            </a:pPr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Creating a new OpenFOAM solver based on icoFoam by adding temperature field</a:t>
            </a:r>
          </a:p>
        </p:txBody>
      </p:sp>
      <p:sp>
        <p:nvSpPr>
          <p:cNvPr id="12291" name="내용 개체 틀 2">
            <a:extLst>
              <a:ext uri="{FF2B5EF4-FFF2-40B4-BE49-F238E27FC236}">
                <a16:creationId xmlns:a16="http://schemas.microsoft.com/office/drawing/2014/main" id="{00B51943-4415-49E6-A84D-BBBBF4623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73229" y="1772645"/>
            <a:ext cx="9602788" cy="3965575"/>
          </a:xfrm>
        </p:spPr>
        <p:txBody>
          <a:bodyPr>
            <a:normAutofit/>
          </a:bodyPr>
          <a:lstStyle/>
          <a:p>
            <a:pPr marL="239713" indent="-514350">
              <a:spcBef>
                <a:spcPts val="1800"/>
              </a:spcBef>
              <a:buFont typeface="+mj-lt"/>
              <a:buAutoNum type="romanL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default icoFoam solver</a:t>
            </a:r>
          </a:p>
          <a:p>
            <a:pPr marL="239713" indent="-514350">
              <a:spcBef>
                <a:spcPts val="1800"/>
              </a:spcBef>
              <a:buFont typeface="+mj-lt"/>
              <a:buAutoNum type="romanL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the temperature field in the icoFoam solver</a:t>
            </a:r>
          </a:p>
          <a:p>
            <a:pPr marL="239713" indent="-514350">
              <a:spcBef>
                <a:spcPts val="1800"/>
              </a:spcBef>
              <a:buFont typeface="+mj-lt"/>
              <a:buAutoNum type="romanL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default cavity tutorial based from icoFoam</a:t>
            </a:r>
          </a:p>
          <a:p>
            <a:pPr marL="239713" indent="-514350">
              <a:spcBef>
                <a:spcPts val="1800"/>
              </a:spcBef>
              <a:buFont typeface="+mj-lt"/>
              <a:buAutoNum type="romanL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a new file for initial and boundary conditions</a:t>
            </a:r>
          </a:p>
          <a:p>
            <a:pPr marL="239713" indent="-514350">
              <a:spcBef>
                <a:spcPts val="1800"/>
              </a:spcBef>
              <a:buFont typeface="+mj-lt"/>
              <a:buAutoNum type="romanL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respective files in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fvSchemes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fvSolution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9713" indent="-514350">
              <a:spcBef>
                <a:spcPts val="1800"/>
              </a:spcBef>
              <a:buFont typeface="+mj-lt"/>
              <a:buAutoNum type="romanL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your new case file</a:t>
            </a:r>
          </a:p>
          <a:p>
            <a:pPr marL="239713" indent="-514350">
              <a:spcBef>
                <a:spcPts val="1800"/>
              </a:spcBef>
              <a:buFont typeface="+mj-lt"/>
              <a:buAutoNum type="romanL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your new solver, case files, and results in GITHUB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472705"/>
            <a:ext cx="10515600" cy="75565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(i) Copy default </a:t>
            </a:r>
            <a:r>
              <a:rPr lang="en-US" altLang="ko-KR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icoFoam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solver</a:t>
            </a:r>
          </a:p>
        </p:txBody>
      </p:sp>
      <p:sp>
        <p:nvSpPr>
          <p:cNvPr id="12291" name="내용 개체 틀 2">
            <a:extLst>
              <a:ext uri="{FF2B5EF4-FFF2-40B4-BE49-F238E27FC236}">
                <a16:creationId xmlns:a16="http://schemas.microsoft.com/office/drawing/2014/main" id="{00B51943-4415-49E6-A84D-BBBBF4623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73229" y="1772645"/>
            <a:ext cx="9602788" cy="3965575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altLang="ko-KR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location: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1800"/>
              </a:spcBef>
              <a:buNone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E71E9B-9FEC-4800-A3F5-D772AD75C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724" y="1812332"/>
            <a:ext cx="6896100" cy="18764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B4BD7AD-94B1-4D44-B4B9-7C23E2C86561}"/>
              </a:ext>
            </a:extLst>
          </p:cNvPr>
          <p:cNvSpPr/>
          <p:nvPr/>
        </p:nvSpPr>
        <p:spPr>
          <a:xfrm>
            <a:off x="909221" y="3901282"/>
            <a:ext cx="8208146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altLang="ko-K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your own solver, firstly do the following: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the default icoFoam name into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myIcoFoam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the source file name from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icoFoam.C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myIcoFoam.C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Files, and do the following:</a:t>
            </a:r>
          </a:p>
          <a:p>
            <a:pPr lvl="1">
              <a:spcBef>
                <a:spcPts val="600"/>
              </a:spcBef>
            </a:pPr>
            <a:r>
              <a:rPr lang="en-US" altLang="ko-KR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myIcoFoam.C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 = $(FOAM_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USER_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APPBIN)/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myIcoFoam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18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472705"/>
            <a:ext cx="10515600" cy="75565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(ii) Adding the temperature field in the icoFoam solver </a:t>
            </a:r>
          </a:p>
        </p:txBody>
      </p:sp>
      <p:sp>
        <p:nvSpPr>
          <p:cNvPr id="12291" name="내용 개체 틀 2">
            <a:extLst>
              <a:ext uri="{FF2B5EF4-FFF2-40B4-BE49-F238E27FC236}">
                <a16:creationId xmlns:a16="http://schemas.microsoft.com/office/drawing/2014/main" id="{00B51943-4415-49E6-A84D-BBBBF4623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73229" y="1772646"/>
            <a:ext cx="3945000" cy="2462004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</a:t>
            </a:r>
            <a:r>
              <a:rPr lang="en-US" altLang="ko-KR" sz="20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createFields.H</a:t>
            </a:r>
            <a:endParaRPr lang="en-US" altLang="ko-KR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1800"/>
              </a:spcBef>
              <a:buNone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FF505C-DE66-4663-8F3C-CDBB197F8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815" y="3920346"/>
            <a:ext cx="2847975" cy="226695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D44C327-34ED-4818-8A04-6B870C50A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4601" y="1772646"/>
            <a:ext cx="3945000" cy="2462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90488" indent="-90488" algn="l" rtl="0" eaLnBrk="1" fontAlgn="base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1" fontAlgn="base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1" fontAlgn="base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1" fontAlgn="base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1" fontAlgn="base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1800"/>
              </a:spcBef>
              <a:buFont typeface="Calibri" panose="020F0502020204030204" pitchFamily="34" charset="0"/>
              <a:buNone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</a:t>
            </a:r>
            <a:r>
              <a:rPr lang="en-US" altLang="ko-KR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myIcoFoam.C</a:t>
            </a:r>
            <a:endParaRPr lang="en-US" altLang="ko-KR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defTabSz="914400">
              <a:spcBef>
                <a:spcPts val="1800"/>
              </a:spcBef>
              <a:buFont typeface="Calibri" panose="020F0502020204030204" pitchFamily="34" charset="0"/>
              <a:buNone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defTabSz="914400">
              <a:spcBef>
                <a:spcPts val="1800"/>
              </a:spcBef>
              <a:buFont typeface="Calibri" panose="020F0502020204030204" pitchFamily="34" charset="0"/>
              <a:buNone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33BB61-CFAA-461C-A785-86CA7C2EB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601" y="2377275"/>
            <a:ext cx="2667000" cy="1857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6B36FE-5A25-4550-AA5E-F6508B94E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988" y="2377275"/>
            <a:ext cx="29527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60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472705"/>
            <a:ext cx="10515600" cy="75565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(iii) Copy default </a:t>
            </a:r>
            <a:r>
              <a:rPr lang="en-US" altLang="ko-KR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 tutorial 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from </a:t>
            </a:r>
            <a:r>
              <a:rPr lang="en-US" altLang="ko-KR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icoFoam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291" name="내용 개체 틀 2">
            <a:extLst>
              <a:ext uri="{FF2B5EF4-FFF2-40B4-BE49-F238E27FC236}">
                <a16:creationId xmlns:a16="http://schemas.microsoft.com/office/drawing/2014/main" id="{00B51943-4415-49E6-A84D-BBBBF4623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73229" y="1772645"/>
            <a:ext cx="9602788" cy="3965575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altLang="ko-KR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location: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1800"/>
              </a:spcBef>
              <a:buNone/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C21BE9-8BB9-479F-9F93-3EF529710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379" y="1861567"/>
            <a:ext cx="6953250" cy="14859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460BEC-0B85-4B76-BBC2-14427326E240}"/>
              </a:ext>
            </a:extLst>
          </p:cNvPr>
          <p:cNvSpPr/>
          <p:nvPr/>
        </p:nvSpPr>
        <p:spPr>
          <a:xfrm>
            <a:off x="973229" y="3728398"/>
            <a:ext cx="8208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 your solver name as </a:t>
            </a:r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myCavityCaseFile</a:t>
            </a:r>
            <a:endParaRPr lang="en-US" altLang="ko-KR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168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FEF2C571-ABBF-EE15-0EFD-92B2F1DCF2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Recap</a:t>
            </a:r>
            <a:endParaRPr lang="ko-KR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76EE3D-6C13-4487-8A5C-272B6B476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509" y="169683"/>
            <a:ext cx="7337803" cy="612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47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472705"/>
            <a:ext cx="10515600" cy="75565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(iv) Add a new file for initial and boundary conditions</a:t>
            </a:r>
          </a:p>
        </p:txBody>
      </p:sp>
      <p:sp>
        <p:nvSpPr>
          <p:cNvPr id="12291" name="내용 개체 틀 2">
            <a:extLst>
              <a:ext uri="{FF2B5EF4-FFF2-40B4-BE49-F238E27FC236}">
                <a16:creationId xmlns:a16="http://schemas.microsoft.com/office/drawing/2014/main" id="{00B51943-4415-49E6-A84D-BBBBF4623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73229" y="1772646"/>
            <a:ext cx="4675096" cy="2462004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altLang="ko-KR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constant/</a:t>
            </a:r>
            <a:r>
              <a:rPr lang="en-US" altLang="ko-KR" sz="2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transportProperties</a:t>
            </a:r>
            <a:endParaRPr lang="en-US" altLang="ko-KR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 </a:t>
            </a:r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(new variable created)</a:t>
            </a:r>
          </a:p>
          <a:p>
            <a:pPr marL="0" indent="0">
              <a:spcBef>
                <a:spcPts val="1800"/>
              </a:spcBef>
              <a:buNone/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D44C327-34ED-4818-8A04-6B870C50A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9832" y="1772646"/>
            <a:ext cx="3945000" cy="2462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90488" indent="-90488" algn="l" rtl="0" eaLnBrk="1" fontAlgn="base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1" fontAlgn="base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1" fontAlgn="base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1" fontAlgn="base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1" fontAlgn="base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1800"/>
              </a:spcBef>
              <a:buFont typeface="Calibri" panose="020F0502020204030204" pitchFamily="34" charset="0"/>
              <a:buNone/>
            </a:pPr>
            <a:r>
              <a:rPr lang="en-US" altLang="ko-K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“T” field in “0” file</a:t>
            </a:r>
          </a:p>
          <a:p>
            <a:pPr marL="0" indent="0" defTabSz="914400">
              <a:spcBef>
                <a:spcPts val="1800"/>
              </a:spcBef>
              <a:buFont typeface="Calibri" panose="020F0502020204030204" pitchFamily="34" charset="0"/>
              <a:buNone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defTabSz="914400">
              <a:spcBef>
                <a:spcPts val="1800"/>
              </a:spcBef>
              <a:buFont typeface="Calibri" panose="020F0502020204030204" pitchFamily="34" charset="0"/>
              <a:buNone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CCC051-1C51-495E-94E1-3A57C0B17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854" y="3392659"/>
            <a:ext cx="4218853" cy="21871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001173-991A-4BCA-98C9-AE455E69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832" y="2375036"/>
            <a:ext cx="3794483" cy="389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27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472705"/>
            <a:ext cx="10515600" cy="75565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(v) Add respective files in </a:t>
            </a:r>
            <a:r>
              <a:rPr lang="en-US" altLang="ko-K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fvSchemes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ko-K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fvSolution</a:t>
            </a:r>
            <a:endParaRPr lang="en-US" altLang="ko-K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1" name="내용 개체 틀 2">
            <a:extLst>
              <a:ext uri="{FF2B5EF4-FFF2-40B4-BE49-F238E27FC236}">
                <a16:creationId xmlns:a16="http://schemas.microsoft.com/office/drawing/2014/main" id="{00B51943-4415-49E6-A84D-BBBBF4623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73229" y="1772646"/>
            <a:ext cx="3945000" cy="2462004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altLang="ko-KR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system/</a:t>
            </a:r>
            <a:r>
              <a:rPr lang="en-US" altLang="ko-KR" sz="20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fvSchemes</a:t>
            </a:r>
            <a:endParaRPr lang="en-US" altLang="ko-KR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800"/>
              </a:spcBef>
              <a:buNone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D44C327-34ED-4818-8A04-6B870C50A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9832" y="1772646"/>
            <a:ext cx="3945000" cy="2462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90488" indent="-90488" algn="l" rtl="0" eaLnBrk="1" fontAlgn="base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1" fontAlgn="base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1" fontAlgn="base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1" fontAlgn="base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1" fontAlgn="base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altLang="ko-K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system/</a:t>
            </a:r>
            <a:r>
              <a:rPr lang="en-US" altLang="ko-KR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fvSolution</a:t>
            </a:r>
            <a:endParaRPr lang="en-US" altLang="ko-KR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defTabSz="914400">
              <a:spcBef>
                <a:spcPts val="1800"/>
              </a:spcBef>
              <a:buFont typeface="Calibri" panose="020F0502020204030204" pitchFamily="34" charset="0"/>
              <a:buNone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defTabSz="914400">
              <a:spcBef>
                <a:spcPts val="1800"/>
              </a:spcBef>
              <a:buFont typeface="Calibri" panose="020F0502020204030204" pitchFamily="34" charset="0"/>
              <a:buNone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C17A20-EFC5-4287-BC28-368C95C1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60" y="2286131"/>
            <a:ext cx="3604878" cy="38970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8BCF71-8A03-4EF7-A770-E99509078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773" y="2260189"/>
            <a:ext cx="2596614" cy="392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28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472705"/>
            <a:ext cx="10515600" cy="75565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(vi) Run your new case file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FFCACD-4AE6-44A4-A60D-09E65C453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69" y="1431159"/>
            <a:ext cx="6639434" cy="444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30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472705"/>
            <a:ext cx="10515600" cy="755650"/>
          </a:xfrm>
        </p:spPr>
        <p:txBody>
          <a:bodyPr>
            <a:normAutofit fontScale="90000"/>
          </a:bodyPr>
          <a:lstStyle/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(vii) Upload your new solver, case files, and results in GITHUB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A6B7F2-6607-48A4-AE45-B251BD0E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285" y="1854295"/>
            <a:ext cx="5587430" cy="39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84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E77136A-5F46-4CA0-A783-55534C13931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9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569D7F-AFBF-4B02-B92C-FA34D185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27" y="1929745"/>
            <a:ext cx="9448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64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F500-C78D-4B4A-ADDB-FBCF45372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CC545-0E29-4200-92ED-5D7B80043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55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472705"/>
            <a:ext cx="10515600" cy="75565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1" name="내용 개체 틀 2">
            <a:extLst>
              <a:ext uri="{FF2B5EF4-FFF2-40B4-BE49-F238E27FC236}">
                <a16:creationId xmlns:a16="http://schemas.microsoft.com/office/drawing/2014/main" id="{00B51943-4415-49E6-A84D-BBBBF4623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73229" y="1772645"/>
            <a:ext cx="9602788" cy="3965575"/>
          </a:xfrm>
        </p:spPr>
        <p:txBody>
          <a:bodyPr>
            <a:normAutofit/>
          </a:bodyPr>
          <a:lstStyle/>
          <a:p>
            <a:pPr marL="320675" indent="-457200" algn="just">
              <a:spcBef>
                <a:spcPts val="1800"/>
              </a:spcBef>
              <a:buFont typeface="+mj-lt"/>
              <a:buAutoNum type="arabi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Solving Convection equation in OpenFOAM </a:t>
            </a:r>
          </a:p>
          <a:p>
            <a:pPr marL="777875" lvl="1" indent="-457200" algn="just">
              <a:spcBef>
                <a:spcPts val="1800"/>
              </a:spcBef>
              <a:buFont typeface="+mj-lt"/>
              <a:buAutoNum type="romanLcPeriod"/>
            </a:pPr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– 2 </a:t>
            </a:r>
          </a:p>
          <a:p>
            <a:pPr marL="320675" indent="-457200" algn="just">
              <a:spcBef>
                <a:spcPts val="1800"/>
              </a:spcBef>
              <a:buFont typeface="+mj-lt"/>
              <a:buAutoNum type="arabi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combustion tutorials in OpenFOAMv2106</a:t>
            </a:r>
          </a:p>
          <a:p>
            <a:pPr marL="777875" lvl="1" indent="-457200" algn="just">
              <a:spcBef>
                <a:spcPts val="1800"/>
              </a:spcBef>
              <a:buFont typeface="+mj-lt"/>
              <a:buAutoNum type="romanLcPeriod"/>
            </a:pPr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– 3 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0675" indent="-457200" algn="just">
              <a:spcBef>
                <a:spcPts val="1800"/>
              </a:spcBef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a new OpenFOAM solver based on icoFoam by adding temperature field</a:t>
            </a:r>
          </a:p>
          <a:p>
            <a:pPr marL="777875" lvl="1" indent="-457200" algn="just">
              <a:spcBef>
                <a:spcPts val="1800"/>
              </a:spcBef>
              <a:buFont typeface="+mj-lt"/>
              <a:buAutoNum type="romanLcPeriod"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9 </a:t>
            </a: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A5E99-ED00-4A5D-A05B-6CFF477C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E250D-ABAA-41FB-BA7D-1B81487A8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93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36882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OpenFOAM: Numerical Solution to Convection Equation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1EB327-7270-4A0C-830D-390D79DCD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72" y="2172928"/>
            <a:ext cx="7943294" cy="3484702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3B4E8C8-F0F0-4E20-BB90-3797A8A3F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01" y="16939"/>
            <a:ext cx="3065600" cy="229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639AC4-C0AE-4427-9BFC-5E0BE9493BDA}"/>
                  </a:ext>
                </a:extLst>
              </p:cNvPr>
              <p:cNvSpPr txBox="1"/>
              <p:nvPr/>
            </p:nvSpPr>
            <p:spPr>
              <a:xfrm>
                <a:off x="9943789" y="3387115"/>
                <a:ext cx="16287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639AC4-C0AE-4427-9BFC-5E0BE9493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789" y="3387115"/>
                <a:ext cx="1628716" cy="619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14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368822" cy="655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Convection Equation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DF8C4-BADD-481F-8CB0-27B578555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06" y="3179886"/>
            <a:ext cx="3910709" cy="2933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B9A662-1080-43EB-875D-B031C7A59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67855"/>
            <a:ext cx="4099915" cy="104403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373877F-17CC-417F-8F92-EB3346C6A012}"/>
              </a:ext>
            </a:extLst>
          </p:cNvPr>
          <p:cNvSpPr txBox="1">
            <a:spLocks/>
          </p:cNvSpPr>
          <p:nvPr/>
        </p:nvSpPr>
        <p:spPr>
          <a:xfrm>
            <a:off x="1527138" y="1225866"/>
            <a:ext cx="2995473" cy="655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spcBef>
                <a:spcPts val="1800"/>
              </a:spcBef>
            </a:pPr>
            <a:r>
              <a:rPr lang="en-US" altLang="ko-K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 initial field</a:t>
            </a: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19F1FCEE-3E7B-481A-A433-8C1DCE620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92" y="2067855"/>
            <a:ext cx="5106924" cy="3830193"/>
          </a:xfrm>
          <a:prstGeom prst="rect">
            <a:avLst/>
          </a:prstGeom>
        </p:spPr>
      </p:pic>
      <p:grpSp>
        <p:nvGrpSpPr>
          <p:cNvPr id="14" name="Group 7">
            <a:extLst>
              <a:ext uri="{FF2B5EF4-FFF2-40B4-BE49-F238E27FC236}">
                <a16:creationId xmlns:a16="http://schemas.microsoft.com/office/drawing/2014/main" id="{5A506A14-6A18-481E-9527-511FA6C21A16}"/>
              </a:ext>
            </a:extLst>
          </p:cNvPr>
          <p:cNvGrpSpPr/>
          <p:nvPr/>
        </p:nvGrpSpPr>
        <p:grpSpPr>
          <a:xfrm>
            <a:off x="7666489" y="3982951"/>
            <a:ext cx="2387427" cy="448056"/>
            <a:chOff x="4434840" y="3054096"/>
            <a:chExt cx="2387427" cy="448056"/>
          </a:xfrm>
        </p:grpSpPr>
        <p:cxnSp>
          <p:nvCxnSpPr>
            <p:cNvPr id="15" name="Straight Arrow Connector 8">
              <a:extLst>
                <a:ext uri="{FF2B5EF4-FFF2-40B4-BE49-F238E27FC236}">
                  <a16:creationId xmlns:a16="http://schemas.microsoft.com/office/drawing/2014/main" id="{FEA2E78C-9B29-4204-BC28-ACD4123AC07A}"/>
                </a:ext>
              </a:extLst>
            </p:cNvPr>
            <p:cNvCxnSpPr>
              <a:cxnSpLocks/>
            </p:cNvCxnSpPr>
            <p:nvPr/>
          </p:nvCxnSpPr>
          <p:spPr>
            <a:xfrm>
              <a:off x="4434840" y="3054096"/>
              <a:ext cx="1661160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CF72A8F-ECCF-41BE-8882-3750AC3AD51C}"/>
                    </a:ext>
                  </a:extLst>
                </p:cNvPr>
                <p:cNvSpPr txBox="1"/>
                <p:nvPr/>
              </p:nvSpPr>
              <p:spPr>
                <a:xfrm>
                  <a:off x="5513832" y="3132820"/>
                  <a:ext cx="13084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𝑉𝑒𝑙𝑜𝑐𝑖𝑡𝑦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D5CBDAB-ECED-7ED5-E35B-94934F094B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32" y="3132820"/>
                  <a:ext cx="130843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930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368822" cy="655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Convection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7FC74-DC48-4227-9067-D4E9794602CE}"/>
                  </a:ext>
                </a:extLst>
              </p:cNvPr>
              <p:cNvSpPr txBox="1"/>
              <p:nvPr/>
            </p:nvSpPr>
            <p:spPr>
              <a:xfrm>
                <a:off x="941832" y="1690688"/>
                <a:ext cx="16287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7FC74-DC48-4227-9067-D4E979460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32" y="1690688"/>
                <a:ext cx="1628716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6">
            <a:extLst>
              <a:ext uri="{FF2B5EF4-FFF2-40B4-BE49-F238E27FC236}">
                <a16:creationId xmlns:a16="http://schemas.microsoft.com/office/drawing/2014/main" id="{912DFCD2-4043-4403-87CE-2A6F1C09B3F4}"/>
              </a:ext>
            </a:extLst>
          </p:cNvPr>
          <p:cNvGrpSpPr/>
          <p:nvPr/>
        </p:nvGrpSpPr>
        <p:grpSpPr>
          <a:xfrm>
            <a:off x="2570548" y="1813190"/>
            <a:ext cx="2798313" cy="369332"/>
            <a:chOff x="2570548" y="1813190"/>
            <a:chExt cx="279831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759D326-F2B9-4523-8E65-94DF05DDE177}"/>
                </a:ext>
              </a:extLst>
            </p:cNvPr>
            <p:cNvSpPr txBox="1"/>
            <p:nvPr/>
          </p:nvSpPr>
          <p:spPr>
            <a:xfrm>
              <a:off x="3346704" y="1813190"/>
              <a:ext cx="2022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Advection equation</a:t>
              </a:r>
            </a:p>
          </p:txBody>
        </p:sp>
        <p:cxnSp>
          <p:nvCxnSpPr>
            <p:cNvPr id="18" name="Straight Arrow Connector 5">
              <a:extLst>
                <a:ext uri="{FF2B5EF4-FFF2-40B4-BE49-F238E27FC236}">
                  <a16:creationId xmlns:a16="http://schemas.microsoft.com/office/drawing/2014/main" id="{BFB94ECB-2600-4DBB-AA7C-D870E3E0963C}"/>
                </a:ext>
              </a:extLst>
            </p:cNvPr>
            <p:cNvCxnSpPr>
              <a:endCxn id="10" idx="3"/>
            </p:cNvCxnSpPr>
            <p:nvPr/>
          </p:nvCxnSpPr>
          <p:spPr>
            <a:xfrm flipH="1">
              <a:off x="2570548" y="2000196"/>
              <a:ext cx="684716" cy="0"/>
            </a:xfrm>
            <a:prstGeom prst="straightConnector1">
              <a:avLst/>
            </a:prstGeom>
            <a:ln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9">
            <a:extLst>
              <a:ext uri="{FF2B5EF4-FFF2-40B4-BE49-F238E27FC236}">
                <a16:creationId xmlns:a16="http://schemas.microsoft.com/office/drawing/2014/main" id="{2EFFA5C9-1595-4372-B0AB-0E729EE87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7" y="2924531"/>
            <a:ext cx="3774947" cy="2831210"/>
          </a:xfrm>
          <a:prstGeom prst="rect">
            <a:avLst/>
          </a:prstGeom>
        </p:spPr>
      </p:pic>
      <p:grpSp>
        <p:nvGrpSpPr>
          <p:cNvPr id="20" name="Group 23">
            <a:extLst>
              <a:ext uri="{FF2B5EF4-FFF2-40B4-BE49-F238E27FC236}">
                <a16:creationId xmlns:a16="http://schemas.microsoft.com/office/drawing/2014/main" id="{34933E16-87D4-4E67-A15F-4AEFD1D46ABF}"/>
              </a:ext>
            </a:extLst>
          </p:cNvPr>
          <p:cNvGrpSpPr/>
          <p:nvPr/>
        </p:nvGrpSpPr>
        <p:grpSpPr>
          <a:xfrm>
            <a:off x="3507390" y="2924531"/>
            <a:ext cx="4571653" cy="2831210"/>
            <a:chOff x="3507390" y="2924531"/>
            <a:chExt cx="4571653" cy="2831210"/>
          </a:xfrm>
        </p:grpSpPr>
        <p:pic>
          <p:nvPicPr>
            <p:cNvPr id="21" name="Picture 18">
              <a:extLst>
                <a:ext uri="{FF2B5EF4-FFF2-40B4-BE49-F238E27FC236}">
                  <a16:creationId xmlns:a16="http://schemas.microsoft.com/office/drawing/2014/main" id="{9E6A0475-7F5E-42D1-88F8-1C7AD42E3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4096" y="2924531"/>
              <a:ext cx="3774947" cy="2831210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EBD7E80-FE82-4973-BB36-71ED09E10EEA}"/>
                </a:ext>
              </a:extLst>
            </p:cNvPr>
            <p:cNvCxnSpPr/>
            <p:nvPr/>
          </p:nvCxnSpPr>
          <p:spPr>
            <a:xfrm>
              <a:off x="3507390" y="4133088"/>
              <a:ext cx="1399032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4">
            <a:extLst>
              <a:ext uri="{FF2B5EF4-FFF2-40B4-BE49-F238E27FC236}">
                <a16:creationId xmlns:a16="http://schemas.microsoft.com/office/drawing/2014/main" id="{ADC5A0B0-8AE2-4E11-94AF-3E9E919A9865}"/>
              </a:ext>
            </a:extLst>
          </p:cNvPr>
          <p:cNvGrpSpPr/>
          <p:nvPr/>
        </p:nvGrpSpPr>
        <p:grpSpPr>
          <a:xfrm>
            <a:off x="7280814" y="2924531"/>
            <a:ext cx="4573176" cy="2831210"/>
            <a:chOff x="7280814" y="2924531"/>
            <a:chExt cx="4573176" cy="2831210"/>
          </a:xfrm>
        </p:grpSpPr>
        <p:pic>
          <p:nvPicPr>
            <p:cNvPr id="24" name="Picture 14">
              <a:extLst>
                <a:ext uri="{FF2B5EF4-FFF2-40B4-BE49-F238E27FC236}">
                  <a16:creationId xmlns:a16="http://schemas.microsoft.com/office/drawing/2014/main" id="{C553101F-7DEE-43A9-A4F0-3D3D30269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9043" y="2924531"/>
              <a:ext cx="3774947" cy="2831210"/>
            </a:xfrm>
            <a:prstGeom prst="rect">
              <a:avLst/>
            </a:prstGeom>
          </p:spPr>
        </p:pic>
        <p:cxnSp>
          <p:nvCxnSpPr>
            <p:cNvPr id="25" name="Straight Arrow Connector 22">
              <a:extLst>
                <a:ext uri="{FF2B5EF4-FFF2-40B4-BE49-F238E27FC236}">
                  <a16:creationId xmlns:a16="http://schemas.microsoft.com/office/drawing/2014/main" id="{1CD5D3F0-7603-497E-8EE3-B2498D9D452F}"/>
                </a:ext>
              </a:extLst>
            </p:cNvPr>
            <p:cNvCxnSpPr/>
            <p:nvPr/>
          </p:nvCxnSpPr>
          <p:spPr>
            <a:xfrm>
              <a:off x="7280814" y="4133088"/>
              <a:ext cx="1399032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11">
            <a:extLst>
              <a:ext uri="{FF2B5EF4-FFF2-40B4-BE49-F238E27FC236}">
                <a16:creationId xmlns:a16="http://schemas.microsoft.com/office/drawing/2014/main" id="{6421F351-6D6D-4124-8924-77E0C1AD73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636"/>
          <a:stretch/>
        </p:blipFill>
        <p:spPr>
          <a:xfrm>
            <a:off x="6360993" y="1690687"/>
            <a:ext cx="5349704" cy="111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7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368822" cy="655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Convection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10051A-5CB3-49E5-B31E-D17CAC415F53}"/>
                  </a:ext>
                </a:extLst>
              </p:cNvPr>
              <p:cNvSpPr txBox="1"/>
              <p:nvPr/>
            </p:nvSpPr>
            <p:spPr>
              <a:xfrm>
                <a:off x="2553963" y="1503994"/>
                <a:ext cx="1628716" cy="6190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10051A-5CB3-49E5-B31E-D17CAC415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963" y="1503994"/>
                <a:ext cx="1628716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F1CD86-F4FC-49E5-BAAD-7EFA96E482AD}"/>
                  </a:ext>
                </a:extLst>
              </p:cNvPr>
              <p:cNvSpPr txBox="1"/>
              <p:nvPr/>
            </p:nvSpPr>
            <p:spPr>
              <a:xfrm>
                <a:off x="5049145" y="1442539"/>
                <a:ext cx="2763834" cy="7844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F1CD86-F4FC-49E5-BAAD-7EFA96E48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145" y="1442539"/>
                <a:ext cx="2763834" cy="7844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5">
            <a:extLst>
              <a:ext uri="{FF2B5EF4-FFF2-40B4-BE49-F238E27FC236}">
                <a16:creationId xmlns:a16="http://schemas.microsoft.com/office/drawing/2014/main" id="{ED81EF41-2B24-4699-BBF6-068B53347E11}"/>
              </a:ext>
            </a:extLst>
          </p:cNvPr>
          <p:cNvGrpSpPr/>
          <p:nvPr/>
        </p:nvGrpSpPr>
        <p:grpSpPr>
          <a:xfrm>
            <a:off x="3658990" y="2647369"/>
            <a:ext cx="4521364" cy="591800"/>
            <a:chOff x="3021162" y="2446020"/>
            <a:chExt cx="4521364" cy="591800"/>
          </a:xfrm>
        </p:grpSpPr>
        <p:cxnSp>
          <p:nvCxnSpPr>
            <p:cNvPr id="28" name="Straight Connector 6">
              <a:extLst>
                <a:ext uri="{FF2B5EF4-FFF2-40B4-BE49-F238E27FC236}">
                  <a16:creationId xmlns:a16="http://schemas.microsoft.com/office/drawing/2014/main" id="{184531C5-9A86-4D1F-BDCE-2B62332F1118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7">
              <a:extLst>
                <a:ext uri="{FF2B5EF4-FFF2-40B4-BE49-F238E27FC236}">
                  <a16:creationId xmlns:a16="http://schemas.microsoft.com/office/drawing/2014/main" id="{421AECD2-1AC1-493C-A81A-7B391D1D1B85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8">
              <a:extLst>
                <a:ext uri="{FF2B5EF4-FFF2-40B4-BE49-F238E27FC236}">
                  <a16:creationId xmlns:a16="http://schemas.microsoft.com/office/drawing/2014/main" id="{96B0C0A8-AAE8-4A8D-99C5-4027A1097972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9">
              <a:extLst>
                <a:ext uri="{FF2B5EF4-FFF2-40B4-BE49-F238E27FC236}">
                  <a16:creationId xmlns:a16="http://schemas.microsoft.com/office/drawing/2014/main" id="{72DC6475-087B-4363-8B89-BDCEDC334621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10">
              <a:extLst>
                <a:ext uri="{FF2B5EF4-FFF2-40B4-BE49-F238E27FC236}">
                  <a16:creationId xmlns:a16="http://schemas.microsoft.com/office/drawing/2014/main" id="{6F4B09A6-31B5-4815-84DA-598BC0925015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2C9B796-DD29-411A-9F87-C1487D6B9B17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9B7CC98-151E-4AD1-8454-8F59290FC639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D578F7E-DFB7-4EAE-86D7-81A00C8CCBA2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5CFF96E-E358-47A7-BFD6-D1F7F154592D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8CE310-6732-47A6-AB2F-BCA9D942AC8C}"/>
                  </a:ext>
                </a:extLst>
              </p:cNvPr>
              <p:cNvSpPr txBox="1"/>
              <p:nvPr/>
            </p:nvSpPr>
            <p:spPr>
              <a:xfrm>
                <a:off x="4645617" y="4131920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8CE310-6732-47A6-AB2F-BCA9D942A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617" y="4131920"/>
                <a:ext cx="2587440" cy="7844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16">
            <a:extLst>
              <a:ext uri="{FF2B5EF4-FFF2-40B4-BE49-F238E27FC236}">
                <a16:creationId xmlns:a16="http://schemas.microsoft.com/office/drawing/2014/main" id="{97218B97-6FB6-410A-8CAC-A0BBD79859A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216" t="39394" r="12091" b="12779"/>
          <a:stretch/>
        </p:blipFill>
        <p:spPr>
          <a:xfrm>
            <a:off x="202774" y="3870243"/>
            <a:ext cx="3790902" cy="115648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9" name="Group 27">
            <a:extLst>
              <a:ext uri="{FF2B5EF4-FFF2-40B4-BE49-F238E27FC236}">
                <a16:creationId xmlns:a16="http://schemas.microsoft.com/office/drawing/2014/main" id="{979FBF54-2AE7-4694-BE46-6F78BADA0001}"/>
              </a:ext>
            </a:extLst>
          </p:cNvPr>
          <p:cNvGrpSpPr/>
          <p:nvPr/>
        </p:nvGrpSpPr>
        <p:grpSpPr>
          <a:xfrm>
            <a:off x="7186249" y="3578314"/>
            <a:ext cx="4770761" cy="1714213"/>
            <a:chOff x="7166584" y="4962678"/>
            <a:chExt cx="4770761" cy="1714213"/>
          </a:xfrm>
        </p:grpSpPr>
        <p:cxnSp>
          <p:nvCxnSpPr>
            <p:cNvPr id="40" name="Straight Arrow Connector 18">
              <a:extLst>
                <a:ext uri="{FF2B5EF4-FFF2-40B4-BE49-F238E27FC236}">
                  <a16:creationId xmlns:a16="http://schemas.microsoft.com/office/drawing/2014/main" id="{581B2CB2-1CA1-4782-A3EF-0979E6E14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6584" y="5513538"/>
              <a:ext cx="569469" cy="290664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6F39E97-D628-40BC-8D67-EF896832C273}"/>
                    </a:ext>
                  </a:extLst>
                </p:cNvPr>
                <p:cNvSpPr txBox="1"/>
                <p:nvPr/>
              </p:nvSpPr>
              <p:spPr>
                <a:xfrm>
                  <a:off x="7772628" y="4962678"/>
                  <a:ext cx="2152448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4811D1B-B345-FB2F-E3E1-E5F49B78C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628" y="4962678"/>
                  <a:ext cx="2152448" cy="7844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FAD953B-7CB1-4F7E-A2ED-E6857D83AFEC}"/>
                    </a:ext>
                  </a:extLst>
                </p:cNvPr>
                <p:cNvSpPr txBox="1"/>
                <p:nvPr/>
              </p:nvSpPr>
              <p:spPr>
                <a:xfrm>
                  <a:off x="7772628" y="5892445"/>
                  <a:ext cx="2319418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B7F3AF-0608-DBBD-1C85-3351D2F2E9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628" y="5892445"/>
                  <a:ext cx="2319418" cy="7844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21">
              <a:extLst>
                <a:ext uri="{FF2B5EF4-FFF2-40B4-BE49-F238E27FC236}">
                  <a16:creationId xmlns:a16="http://schemas.microsoft.com/office/drawing/2014/main" id="{DE014457-FB9E-4545-AC34-F927F8B84E9D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7199149" y="6072575"/>
              <a:ext cx="573479" cy="212093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FEDCA5-F003-4C82-B9A1-5147812A2059}"/>
                </a:ext>
              </a:extLst>
            </p:cNvPr>
            <p:cNvSpPr txBox="1"/>
            <p:nvPr/>
          </p:nvSpPr>
          <p:spPr>
            <a:xfrm>
              <a:off x="10024449" y="5063793"/>
              <a:ext cx="1912896" cy="64633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forward</a:t>
              </a:r>
            </a:p>
            <a:p>
              <a:r>
                <a:rPr lang="en-US" dirty="0"/>
                <a:t>difference scheme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A8DDB2-099A-444F-A02D-098989283C02}"/>
                </a:ext>
              </a:extLst>
            </p:cNvPr>
            <p:cNvSpPr txBox="1"/>
            <p:nvPr/>
          </p:nvSpPr>
          <p:spPr>
            <a:xfrm>
              <a:off x="10045238" y="6072575"/>
              <a:ext cx="1862754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Central difference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75A5DAA-1A3A-4AAA-B007-F636BE626176}"/>
              </a:ext>
            </a:extLst>
          </p:cNvPr>
          <p:cNvSpPr txBox="1"/>
          <p:nvPr/>
        </p:nvSpPr>
        <p:spPr>
          <a:xfrm>
            <a:off x="4248744" y="5143312"/>
            <a:ext cx="321474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(Explicit) First order  - Forward Euler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6AD975-D774-452D-A17D-39F3E4FF2DD0}"/>
              </a:ext>
            </a:extLst>
          </p:cNvPr>
          <p:cNvSpPr txBox="1"/>
          <p:nvPr/>
        </p:nvSpPr>
        <p:spPr>
          <a:xfrm>
            <a:off x="3805531" y="5546757"/>
            <a:ext cx="433424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(only one unknown (n+1) with other knowns at n</a:t>
            </a:r>
            <a:r>
              <a:rPr lang="en-US" sz="1400" i="1" baseline="30000" dirty="0">
                <a:solidFill>
                  <a:srgbClr val="FF0000"/>
                </a:solidFill>
              </a:rPr>
              <a:t>th</a:t>
            </a:r>
            <a:r>
              <a:rPr lang="en-US" sz="1400" i="1" dirty="0">
                <a:solidFill>
                  <a:srgbClr val="FF0000"/>
                </a:solidFill>
              </a:rPr>
              <a:t> node) </a:t>
            </a:r>
            <a:r>
              <a:rPr lang="en-US" sz="1400" i="1" dirty="0">
                <a:solidFill>
                  <a:srgbClr val="FF0000"/>
                </a:solidFill>
                <a:sym typeface="Wingdings" panose="05000000000000000000" pitchFamily="2" charset="2"/>
              </a:rPr>
              <a:t> conditionally stable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21FE8F8-5886-454B-8D2B-0B5ACBB5D233}"/>
              </a:ext>
            </a:extLst>
          </p:cNvPr>
          <p:cNvSpPr/>
          <p:nvPr/>
        </p:nvSpPr>
        <p:spPr>
          <a:xfrm>
            <a:off x="6438172" y="4106527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83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7" grpId="0"/>
      <p:bldP spid="46" grpId="0" animBg="1"/>
      <p:bldP spid="47" grpId="0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368822" cy="655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Convection Equation</a:t>
            </a:r>
          </a:p>
        </p:txBody>
      </p:sp>
      <p:grpSp>
        <p:nvGrpSpPr>
          <p:cNvPr id="49" name="Group 9">
            <a:extLst>
              <a:ext uri="{FF2B5EF4-FFF2-40B4-BE49-F238E27FC236}">
                <a16:creationId xmlns:a16="http://schemas.microsoft.com/office/drawing/2014/main" id="{F288F742-9A6B-4E8C-B05A-48C300D03793}"/>
              </a:ext>
            </a:extLst>
          </p:cNvPr>
          <p:cNvGrpSpPr/>
          <p:nvPr/>
        </p:nvGrpSpPr>
        <p:grpSpPr>
          <a:xfrm>
            <a:off x="3542599" y="2894816"/>
            <a:ext cx="4521364" cy="591800"/>
            <a:chOff x="3021162" y="2446020"/>
            <a:chExt cx="4521364" cy="591800"/>
          </a:xfrm>
        </p:grpSpPr>
        <p:cxnSp>
          <p:nvCxnSpPr>
            <p:cNvPr id="50" name="Straight Connector 10">
              <a:extLst>
                <a:ext uri="{FF2B5EF4-FFF2-40B4-BE49-F238E27FC236}">
                  <a16:creationId xmlns:a16="http://schemas.microsoft.com/office/drawing/2014/main" id="{0808D77D-86B0-41D0-B372-C71B8C818610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11">
              <a:extLst>
                <a:ext uri="{FF2B5EF4-FFF2-40B4-BE49-F238E27FC236}">
                  <a16:creationId xmlns:a16="http://schemas.microsoft.com/office/drawing/2014/main" id="{0260A968-C42D-40CF-8C51-AAC414524196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12">
              <a:extLst>
                <a:ext uri="{FF2B5EF4-FFF2-40B4-BE49-F238E27FC236}">
                  <a16:creationId xmlns:a16="http://schemas.microsoft.com/office/drawing/2014/main" id="{938330FE-A4E7-4C76-8B6A-4845BD6E2CB0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13">
              <a:extLst>
                <a:ext uri="{FF2B5EF4-FFF2-40B4-BE49-F238E27FC236}">
                  <a16:creationId xmlns:a16="http://schemas.microsoft.com/office/drawing/2014/main" id="{F117F699-AB1C-4C7C-80B5-BE587C45060A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14">
              <a:extLst>
                <a:ext uri="{FF2B5EF4-FFF2-40B4-BE49-F238E27FC236}">
                  <a16:creationId xmlns:a16="http://schemas.microsoft.com/office/drawing/2014/main" id="{7AB7027D-6CF6-4020-ABD1-E79D7508DE41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4F815F2-AF54-4C58-A7B1-166781BBA2D9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DE8C455-DC90-4606-845D-C8DA4D1C5B8B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E37646A-9A64-48D3-90C5-B7F9B5D84E40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A1D9367-8C2B-40C0-BEA6-610954DDACEA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3CCFC02-0367-48E7-A793-C64A6DD4D580}"/>
                  </a:ext>
                </a:extLst>
              </p:cNvPr>
              <p:cNvSpPr txBox="1"/>
              <p:nvPr/>
            </p:nvSpPr>
            <p:spPr>
              <a:xfrm>
                <a:off x="1615644" y="2821385"/>
                <a:ext cx="1392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level: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3CCFC02-0367-48E7-A793-C64A6DD4D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44" y="2821385"/>
                <a:ext cx="1392304" cy="369332"/>
              </a:xfrm>
              <a:prstGeom prst="rect">
                <a:avLst/>
              </a:prstGeom>
              <a:blipFill>
                <a:blip r:embed="rId8"/>
                <a:stretch>
                  <a:fillRect l="-3509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8">
            <a:extLst>
              <a:ext uri="{FF2B5EF4-FFF2-40B4-BE49-F238E27FC236}">
                <a16:creationId xmlns:a16="http://schemas.microsoft.com/office/drawing/2014/main" id="{091046C5-C1A2-4D9F-B960-BCF4E3923776}"/>
              </a:ext>
            </a:extLst>
          </p:cNvPr>
          <p:cNvGrpSpPr/>
          <p:nvPr/>
        </p:nvGrpSpPr>
        <p:grpSpPr>
          <a:xfrm>
            <a:off x="1611817" y="1480553"/>
            <a:ext cx="6418958" cy="892552"/>
            <a:chOff x="1611817" y="2200123"/>
            <a:chExt cx="6418958" cy="892552"/>
          </a:xfrm>
        </p:grpSpPr>
        <p:grpSp>
          <p:nvGrpSpPr>
            <p:cNvPr id="61" name="Group 30">
              <a:extLst>
                <a:ext uri="{FF2B5EF4-FFF2-40B4-BE49-F238E27FC236}">
                  <a16:creationId xmlns:a16="http://schemas.microsoft.com/office/drawing/2014/main" id="{6033AF97-874A-4F5D-BAC5-F3A4A988F245}"/>
                </a:ext>
              </a:extLst>
            </p:cNvPr>
            <p:cNvGrpSpPr/>
            <p:nvPr/>
          </p:nvGrpSpPr>
          <p:grpSpPr>
            <a:xfrm>
              <a:off x="3509411" y="2327139"/>
              <a:ext cx="4521364" cy="765536"/>
              <a:chOff x="3021162" y="2446020"/>
              <a:chExt cx="4521364" cy="765536"/>
            </a:xfrm>
          </p:grpSpPr>
          <p:cxnSp>
            <p:nvCxnSpPr>
              <p:cNvPr id="63" name="Straight Connector 31">
                <a:extLst>
                  <a:ext uri="{FF2B5EF4-FFF2-40B4-BE49-F238E27FC236}">
                    <a16:creationId xmlns:a16="http://schemas.microsoft.com/office/drawing/2014/main" id="{246D5A37-E63B-4437-BCFE-EE468332B1AD}"/>
                  </a:ext>
                </a:extLst>
              </p:cNvPr>
              <p:cNvCxnSpPr/>
              <p:nvPr/>
            </p:nvCxnSpPr>
            <p:spPr>
              <a:xfrm>
                <a:off x="3392424" y="2514600"/>
                <a:ext cx="3657600" cy="0"/>
              </a:xfrm>
              <a:prstGeom prst="line">
                <a:avLst/>
              </a:prstGeom>
              <a:ln w="28575">
                <a:solidFill>
                  <a:srgbClr val="F513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32">
                <a:extLst>
                  <a:ext uri="{FF2B5EF4-FFF2-40B4-BE49-F238E27FC236}">
                    <a16:creationId xmlns:a16="http://schemas.microsoft.com/office/drawing/2014/main" id="{D86662C7-DEE8-41D5-BC0A-4468ECEE49CD}"/>
                  </a:ext>
                </a:extLst>
              </p:cNvPr>
              <p:cNvSpPr/>
              <p:nvPr/>
            </p:nvSpPr>
            <p:spPr>
              <a:xfrm>
                <a:off x="3355848" y="2450592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Oval 33">
                <a:extLst>
                  <a:ext uri="{FF2B5EF4-FFF2-40B4-BE49-F238E27FC236}">
                    <a16:creationId xmlns:a16="http://schemas.microsoft.com/office/drawing/2014/main" id="{82E0E200-DE3E-491F-9772-0DE4E4392796}"/>
                  </a:ext>
                </a:extLst>
              </p:cNvPr>
              <p:cNvSpPr/>
              <p:nvPr/>
            </p:nvSpPr>
            <p:spPr>
              <a:xfrm>
                <a:off x="4541520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Oval 34">
                <a:extLst>
                  <a:ext uri="{FF2B5EF4-FFF2-40B4-BE49-F238E27FC236}">
                    <a16:creationId xmlns:a16="http://schemas.microsoft.com/office/drawing/2014/main" id="{E015694E-B3F2-4DF1-8D98-1A56DF8D15C7}"/>
                  </a:ext>
                </a:extLst>
              </p:cNvPr>
              <p:cNvSpPr/>
              <p:nvPr/>
            </p:nvSpPr>
            <p:spPr>
              <a:xfrm>
                <a:off x="57317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Oval 35">
                <a:extLst>
                  <a:ext uri="{FF2B5EF4-FFF2-40B4-BE49-F238E27FC236}">
                    <a16:creationId xmlns:a16="http://schemas.microsoft.com/office/drawing/2014/main" id="{3A8FB984-E5AB-4577-86EF-243F9CDAA84E}"/>
                  </a:ext>
                </a:extLst>
              </p:cNvPr>
              <p:cNvSpPr/>
              <p:nvPr/>
            </p:nvSpPr>
            <p:spPr>
              <a:xfrm>
                <a:off x="69128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C031D778-2C38-4FB0-8256-AD922DDC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AF0D4388-665F-4CE0-9AAD-50C039D59739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1DD20CF-6885-40D8-AD4D-89890AC67BD3}"/>
                      </a:ext>
                    </a:extLst>
                  </p:cNvPr>
                  <p:cNvSpPr txBox="1"/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094E9313-AD0E-4F79-A0CA-76FE39CDCEDC}"/>
                      </a:ext>
                    </a:extLst>
                  </p:cNvPr>
                  <p:cNvSpPr txBox="1"/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AAA9F76-1567-4644-8DCC-03690C05D716}"/>
                    </a:ext>
                  </a:extLst>
                </p:cNvPr>
                <p:cNvSpPr txBox="1"/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level: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71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2" name="Picture 42">
            <a:extLst>
              <a:ext uri="{FF2B5EF4-FFF2-40B4-BE49-F238E27FC236}">
                <a16:creationId xmlns:a16="http://schemas.microsoft.com/office/drawing/2014/main" id="{0D1A6AB9-9B7B-4A78-946A-2A14575B58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89" y="3558615"/>
            <a:ext cx="3048000" cy="2286000"/>
          </a:xfrm>
          <a:prstGeom prst="rect">
            <a:avLst/>
          </a:prstGeom>
        </p:spPr>
      </p:pic>
      <p:grpSp>
        <p:nvGrpSpPr>
          <p:cNvPr id="73" name="Group 59">
            <a:extLst>
              <a:ext uri="{FF2B5EF4-FFF2-40B4-BE49-F238E27FC236}">
                <a16:creationId xmlns:a16="http://schemas.microsoft.com/office/drawing/2014/main" id="{D0B1ADFD-61A1-416A-AA82-8B103B12F265}"/>
              </a:ext>
            </a:extLst>
          </p:cNvPr>
          <p:cNvGrpSpPr/>
          <p:nvPr/>
        </p:nvGrpSpPr>
        <p:grpSpPr>
          <a:xfrm>
            <a:off x="329000" y="2304525"/>
            <a:ext cx="7311393" cy="3660330"/>
            <a:chOff x="329000" y="3024095"/>
            <a:chExt cx="7311393" cy="3660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2CC35F6-59CB-484B-8926-2F3E84395C82}"/>
                    </a:ext>
                  </a:extLst>
                </p:cNvPr>
                <p:cNvSpPr txBox="1"/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44">
              <a:extLst>
                <a:ext uri="{FF2B5EF4-FFF2-40B4-BE49-F238E27FC236}">
                  <a16:creationId xmlns:a16="http://schemas.microsoft.com/office/drawing/2014/main" id="{0F6F99AA-3DB1-4417-B765-CE9AF14CCB16}"/>
                </a:ext>
              </a:extLst>
            </p:cNvPr>
            <p:cNvGrpSpPr/>
            <p:nvPr/>
          </p:nvGrpSpPr>
          <p:grpSpPr>
            <a:xfrm>
              <a:off x="2869632" y="4970212"/>
              <a:ext cx="4770761" cy="1714213"/>
              <a:chOff x="7166584" y="4962678"/>
              <a:chExt cx="4770761" cy="1714213"/>
            </a:xfrm>
          </p:grpSpPr>
          <p:cxnSp>
            <p:nvCxnSpPr>
              <p:cNvPr id="79" name="Straight Arrow Connector 45">
                <a:extLst>
                  <a:ext uri="{FF2B5EF4-FFF2-40B4-BE49-F238E27FC236}">
                    <a16:creationId xmlns:a16="http://schemas.microsoft.com/office/drawing/2014/main" id="{D785D50E-6652-4639-BA1A-844C7F5173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6584" y="5513538"/>
                <a:ext cx="569469" cy="290664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6349DD59-B190-4835-B9F3-D2DED0F1E6B6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D6FBBB25-9BF3-44A9-9C1F-92591430A089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13AD882-76BD-51C9-9721-A4E8B8C5CA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Straight Arrow Connector 48">
                <a:extLst>
                  <a:ext uri="{FF2B5EF4-FFF2-40B4-BE49-F238E27FC236}">
                    <a16:creationId xmlns:a16="http://schemas.microsoft.com/office/drawing/2014/main" id="{37A84876-6084-4D81-89A0-19C6EC11A755}"/>
                  </a:ext>
                </a:extLst>
              </p:cNvPr>
              <p:cNvCxnSpPr>
                <a:cxnSpLocks/>
                <a:endCxn id="81" idx="1"/>
              </p:cNvCxnSpPr>
              <p:nvPr/>
            </p:nvCxnSpPr>
            <p:spPr>
              <a:xfrm>
                <a:off x="7199149" y="6072575"/>
                <a:ext cx="573479" cy="212093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0E73A03-C75F-48C5-B5A6-4794E9C09612}"/>
                  </a:ext>
                </a:extLst>
              </p:cNvPr>
              <p:cNvSpPr txBox="1"/>
              <p:nvPr/>
            </p:nvSpPr>
            <p:spPr>
              <a:xfrm>
                <a:off x="10024449" y="5063793"/>
                <a:ext cx="19128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513DA"/>
                    </a:solidFill>
                  </a:rPr>
                  <a:t>Simple forward</a:t>
                </a:r>
              </a:p>
              <a:p>
                <a:r>
                  <a:rPr lang="en-US" dirty="0">
                    <a:solidFill>
                      <a:srgbClr val="F513DA"/>
                    </a:solidFill>
                  </a:rPr>
                  <a:t>difference scheme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4A26740-F6B0-4A05-96AB-ABEFFC89E002}"/>
                  </a:ext>
                </a:extLst>
              </p:cNvPr>
              <p:cNvSpPr txBox="1"/>
              <p:nvPr/>
            </p:nvSpPr>
            <p:spPr>
              <a:xfrm>
                <a:off x="10045238" y="6072575"/>
                <a:ext cx="1862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Central difference</a:t>
                </a:r>
              </a:p>
            </p:txBody>
          </p:sp>
        </p:grpSp>
        <p:grpSp>
          <p:nvGrpSpPr>
            <p:cNvPr id="76" name="Group 57">
              <a:extLst>
                <a:ext uri="{FF2B5EF4-FFF2-40B4-BE49-F238E27FC236}">
                  <a16:creationId xmlns:a16="http://schemas.microsoft.com/office/drawing/2014/main" id="{21A4D426-FEE2-4ACD-9506-BA06424F732D}"/>
                </a:ext>
              </a:extLst>
            </p:cNvPr>
            <p:cNvGrpSpPr/>
            <p:nvPr/>
          </p:nvGrpSpPr>
          <p:grpSpPr>
            <a:xfrm>
              <a:off x="5166929" y="3024095"/>
              <a:ext cx="1053084" cy="516860"/>
              <a:chOff x="5166929" y="3024095"/>
              <a:chExt cx="1053084" cy="516860"/>
            </a:xfrm>
          </p:grpSpPr>
          <p:cxnSp>
            <p:nvCxnSpPr>
              <p:cNvPr id="77" name="Straight Arrow Connector 52">
                <a:extLst>
                  <a:ext uri="{FF2B5EF4-FFF2-40B4-BE49-F238E27FC236}">
                    <a16:creationId xmlns:a16="http://schemas.microsoft.com/office/drawing/2014/main" id="{BDDCEC00-75F9-4DEC-90B6-C4FA74DE3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6929" y="3092675"/>
                <a:ext cx="0" cy="44828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54">
                <a:extLst>
                  <a:ext uri="{FF2B5EF4-FFF2-40B4-BE49-F238E27FC236}">
                    <a16:creationId xmlns:a16="http://schemas.microsoft.com/office/drawing/2014/main" id="{5374C258-94D7-433D-99BF-B8658B1F10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4132" y="3024095"/>
                <a:ext cx="855881" cy="51686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5" name="Picture 60">
            <a:extLst>
              <a:ext uri="{FF2B5EF4-FFF2-40B4-BE49-F238E27FC236}">
                <a16:creationId xmlns:a16="http://schemas.microsoft.com/office/drawing/2014/main" id="{85455851-929E-4DE2-99A9-9FC85026DC3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89" y="1123199"/>
            <a:ext cx="3048000" cy="2286000"/>
          </a:xfrm>
          <a:prstGeom prst="rect">
            <a:avLst/>
          </a:prstGeom>
        </p:spPr>
      </p:pic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1BCBFC-6B37-4E92-8215-77BBC6FC853A}"/>
              </a:ext>
            </a:extLst>
          </p:cNvPr>
          <p:cNvCxnSpPr>
            <a:cxnSpLocks/>
          </p:cNvCxnSpPr>
          <p:nvPr/>
        </p:nvCxnSpPr>
        <p:spPr>
          <a:xfrm flipH="1">
            <a:off x="5079727" y="3814061"/>
            <a:ext cx="12872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476FFB8-7B17-40C9-A293-1E34F050DF35}"/>
              </a:ext>
            </a:extLst>
          </p:cNvPr>
          <p:cNvSpPr txBox="1"/>
          <p:nvPr/>
        </p:nvSpPr>
        <p:spPr>
          <a:xfrm>
            <a:off x="6396744" y="3579470"/>
            <a:ext cx="2150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Information from right to left end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D3BD758-59E7-4E4C-ACBF-9A2892455AF0}"/>
              </a:ext>
            </a:extLst>
          </p:cNvPr>
          <p:cNvSpPr/>
          <p:nvPr/>
        </p:nvSpPr>
        <p:spPr>
          <a:xfrm>
            <a:off x="2127280" y="4801502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64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87" grpId="0"/>
      <p:bldP spid="8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5333</TotalTime>
  <Words>644</Words>
  <Application>Microsoft Office PowerPoint</Application>
  <PresentationFormat>Widescreen</PresentationFormat>
  <Paragraphs>147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Coronet</vt:lpstr>
      <vt:lpstr>Times New Roman</vt:lpstr>
      <vt:lpstr>Office Theme</vt:lpstr>
      <vt:lpstr>Aerothermochemistry and Combustion</vt:lpstr>
      <vt:lpstr>Quick Recap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Run combustion tutorials in OpenFOAM and document it</vt:lpstr>
      <vt:lpstr>PowerPoint Presentation</vt:lpstr>
      <vt:lpstr>3.  Creating a new OpenFOAM solver based on icoFoam by adding temperature field</vt:lpstr>
      <vt:lpstr>(i) Copy default icoFoam solver</vt:lpstr>
      <vt:lpstr>(ii) Adding the temperature field in the icoFoam solver </vt:lpstr>
      <vt:lpstr>(iii) Copy default cavity tutorial based from icoFoam </vt:lpstr>
      <vt:lpstr>(iv) Add a new file for initial and boundary conditions</vt:lpstr>
      <vt:lpstr>(v) Add respective files in fvSchemes and fvSolution</vt:lpstr>
      <vt:lpstr>(vi) Run your new case file</vt:lpstr>
      <vt:lpstr>(vii) Upload your new solver, case files, and results in GITHUB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ROD BUNDLES</dc:title>
  <dc:creator>Kumaresh Selvakumar</dc:creator>
  <cp:lastModifiedBy>Yahya</cp:lastModifiedBy>
  <cp:revision>306</cp:revision>
  <dcterms:created xsi:type="dcterms:W3CDTF">2022-11-18T04:53:24Z</dcterms:created>
  <dcterms:modified xsi:type="dcterms:W3CDTF">2024-05-31T07:18:19Z</dcterms:modified>
</cp:coreProperties>
</file>